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1"/>
  </p:notesMasterIdLst>
  <p:sldIdLst>
    <p:sldId id="256" r:id="rId2"/>
    <p:sldId id="362" r:id="rId3"/>
    <p:sldId id="364" r:id="rId4"/>
    <p:sldId id="365" r:id="rId5"/>
    <p:sldId id="363" r:id="rId6"/>
    <p:sldId id="367" r:id="rId7"/>
    <p:sldId id="368" r:id="rId8"/>
    <p:sldId id="369" r:id="rId9"/>
    <p:sldId id="370" r:id="rId10"/>
    <p:sldId id="374" r:id="rId11"/>
    <p:sldId id="371" r:id="rId12"/>
    <p:sldId id="373" r:id="rId13"/>
    <p:sldId id="376" r:id="rId14"/>
    <p:sldId id="377" r:id="rId15"/>
    <p:sldId id="378" r:id="rId16"/>
    <p:sldId id="372" r:id="rId17"/>
    <p:sldId id="375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402" r:id="rId42"/>
    <p:sldId id="403" r:id="rId43"/>
    <p:sldId id="404" r:id="rId44"/>
    <p:sldId id="405" r:id="rId45"/>
    <p:sldId id="406" r:id="rId46"/>
    <p:sldId id="407" r:id="rId47"/>
    <p:sldId id="408" r:id="rId48"/>
    <p:sldId id="409" r:id="rId49"/>
    <p:sldId id="410" r:id="rId50"/>
    <p:sldId id="411" r:id="rId51"/>
    <p:sldId id="412" r:id="rId52"/>
    <p:sldId id="413" r:id="rId53"/>
    <p:sldId id="414" r:id="rId54"/>
    <p:sldId id="415" r:id="rId55"/>
    <p:sldId id="416" r:id="rId56"/>
    <p:sldId id="417" r:id="rId57"/>
    <p:sldId id="418" r:id="rId58"/>
    <p:sldId id="419" r:id="rId59"/>
    <p:sldId id="420" r:id="rId60"/>
    <p:sldId id="421" r:id="rId61"/>
    <p:sldId id="422" r:id="rId62"/>
    <p:sldId id="423" r:id="rId63"/>
    <p:sldId id="424" r:id="rId64"/>
    <p:sldId id="425" r:id="rId65"/>
    <p:sldId id="426" r:id="rId66"/>
    <p:sldId id="427" r:id="rId67"/>
    <p:sldId id="428" r:id="rId68"/>
    <p:sldId id="429" r:id="rId69"/>
    <p:sldId id="430" r:id="rId7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7"/>
    <p:restoredTop sz="93090" autoAdjust="0"/>
  </p:normalViewPr>
  <p:slideViewPr>
    <p:cSldViewPr snapToGrid="0" snapToObjects="1">
      <p:cViewPr varScale="1">
        <p:scale>
          <a:sx n="103" d="100"/>
          <a:sy n="103" d="100"/>
        </p:scale>
        <p:origin x="146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343B1-667A-0D47-8472-F34A47E8E7B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1C5F4D-1C77-264D-9979-1B0A223BBAB6}">
      <dgm:prSet/>
      <dgm:spPr/>
      <dgm:t>
        <a:bodyPr/>
        <a:lstStyle/>
        <a:p>
          <a:r>
            <a:rPr lang="ru-RU" dirty="0"/>
            <a:t>Поиск решений (оптимизация)</a:t>
          </a:r>
        </a:p>
      </dgm:t>
    </dgm:pt>
    <dgm:pt modelId="{5C8ECA67-FFE7-5342-9CF7-A8EC86361014}" type="parTrans" cxnId="{797E2726-4DDF-2C49-B43C-B6C08B9DC48B}">
      <dgm:prSet/>
      <dgm:spPr/>
      <dgm:t>
        <a:bodyPr/>
        <a:lstStyle/>
        <a:p>
          <a:endParaRPr lang="ru-RU"/>
        </a:p>
      </dgm:t>
    </dgm:pt>
    <dgm:pt modelId="{CA533E2E-9CA5-034A-BFC1-16F92AE4ECA8}" type="sibTrans" cxnId="{797E2726-4DDF-2C49-B43C-B6C08B9DC48B}">
      <dgm:prSet/>
      <dgm:spPr/>
      <dgm:t>
        <a:bodyPr/>
        <a:lstStyle/>
        <a:p>
          <a:endParaRPr lang="ru-RU"/>
        </a:p>
      </dgm:t>
    </dgm:pt>
    <dgm:pt modelId="{007E524A-161E-C446-B837-41412C561FDD}">
      <dgm:prSet/>
      <dgm:spPr/>
      <dgm:t>
        <a:bodyPr/>
        <a:lstStyle/>
        <a:p>
          <a:r>
            <a:rPr lang="ru-RU" dirty="0"/>
            <a:t>ЛПР СППР</a:t>
          </a:r>
        </a:p>
      </dgm:t>
    </dgm:pt>
    <dgm:pt modelId="{C103167E-0EAE-644C-8B0A-C972F604A95C}" type="parTrans" cxnId="{D5FA5CB5-6B6A-B54B-8B93-DD3CF43FA2B1}">
      <dgm:prSet/>
      <dgm:spPr/>
      <dgm:t>
        <a:bodyPr/>
        <a:lstStyle/>
        <a:p>
          <a:endParaRPr lang="ru-RU"/>
        </a:p>
      </dgm:t>
    </dgm:pt>
    <dgm:pt modelId="{1783FE23-17FD-A244-85DA-D7EF9A957185}" type="sibTrans" cxnId="{D5FA5CB5-6B6A-B54B-8B93-DD3CF43FA2B1}">
      <dgm:prSet/>
      <dgm:spPr/>
      <dgm:t>
        <a:bodyPr/>
        <a:lstStyle/>
        <a:p>
          <a:endParaRPr lang="ru-RU"/>
        </a:p>
      </dgm:t>
    </dgm:pt>
    <dgm:pt modelId="{7E3981B0-547E-9141-B9DA-723C379E8704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3304BE19-4FB7-284F-A0ED-6CA4FAE7151B}" type="parTrans" cxnId="{23CE7F99-11AF-514D-A4A0-51EFF2B06D54}">
      <dgm:prSet/>
      <dgm:spPr/>
      <dgm:t>
        <a:bodyPr/>
        <a:lstStyle/>
        <a:p>
          <a:endParaRPr lang="ru-RU"/>
        </a:p>
      </dgm:t>
    </dgm:pt>
    <dgm:pt modelId="{F62FA80A-C984-A94C-B9C8-FC627E89DF81}" type="sibTrans" cxnId="{23CE7F99-11AF-514D-A4A0-51EFF2B06D54}">
      <dgm:prSet/>
      <dgm:spPr/>
      <dgm:t>
        <a:bodyPr/>
        <a:lstStyle/>
        <a:p>
          <a:endParaRPr lang="ru-RU"/>
        </a:p>
      </dgm:t>
    </dgm:pt>
    <dgm:pt modelId="{4F6759FC-B8AD-A546-A62E-8178E1037358}">
      <dgm:prSet/>
      <dgm:spPr/>
      <dgm:t>
        <a:bodyPr/>
        <a:lstStyle/>
        <a:p>
          <a:r>
            <a:rPr lang="ru-RU" dirty="0"/>
            <a:t>Эксперты ЭС</a:t>
          </a:r>
        </a:p>
      </dgm:t>
    </dgm:pt>
    <dgm:pt modelId="{45D1B241-B259-D047-A27A-DDBD5F314D91}" type="parTrans" cxnId="{4513F596-10DD-C34C-B6B7-8955FE7E26DB}">
      <dgm:prSet/>
      <dgm:spPr/>
      <dgm:t>
        <a:bodyPr/>
        <a:lstStyle/>
        <a:p>
          <a:endParaRPr lang="ru-RU"/>
        </a:p>
      </dgm:t>
    </dgm:pt>
    <dgm:pt modelId="{04B31202-FB37-034C-832D-46866B4EEA61}" type="sibTrans" cxnId="{4513F596-10DD-C34C-B6B7-8955FE7E26DB}">
      <dgm:prSet/>
      <dgm:spPr/>
      <dgm:t>
        <a:bodyPr/>
        <a:lstStyle/>
        <a:p>
          <a:endParaRPr lang="ru-RU"/>
        </a:p>
      </dgm:t>
    </dgm:pt>
    <dgm:pt modelId="{F664115F-0C8A-CE41-A372-CE45277D7D46}" type="pres">
      <dgm:prSet presAssocID="{202343B1-667A-0D47-8472-F34A47E8E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3DE858-03AD-684A-AB9A-F49E56D11B8F}" type="pres">
      <dgm:prSet presAssocID="{EE1C5F4D-1C77-264D-9979-1B0A223BBAB6}" presName="centerShape" presStyleLbl="node0" presStyleIdx="0" presStyleCnt="1"/>
      <dgm:spPr/>
    </dgm:pt>
    <dgm:pt modelId="{74148ABB-2276-0C4A-AF71-1C1DDA514857}" type="pres">
      <dgm:prSet presAssocID="{45D1B241-B259-D047-A27A-DDBD5F314D91}" presName="parTrans" presStyleLbl="bgSibTrans2D1" presStyleIdx="0" presStyleCnt="3"/>
      <dgm:spPr/>
    </dgm:pt>
    <dgm:pt modelId="{F1D2BDB6-BEBD-3949-91B2-DFC2409FB495}" type="pres">
      <dgm:prSet presAssocID="{4F6759FC-B8AD-A546-A62E-8178E1037358}" presName="node" presStyleLbl="node1" presStyleIdx="0" presStyleCnt="3">
        <dgm:presLayoutVars>
          <dgm:bulletEnabled val="1"/>
        </dgm:presLayoutVars>
      </dgm:prSet>
      <dgm:spPr/>
    </dgm:pt>
    <dgm:pt modelId="{08CA93C2-E7AB-944A-89E4-95437DAE86F8}" type="pres">
      <dgm:prSet presAssocID="{C103167E-0EAE-644C-8B0A-C972F604A95C}" presName="parTrans" presStyleLbl="bgSibTrans2D1" presStyleIdx="1" presStyleCnt="3"/>
      <dgm:spPr/>
    </dgm:pt>
    <dgm:pt modelId="{E483A487-FC0C-3F46-9267-27B28B2EF3AE}" type="pres">
      <dgm:prSet presAssocID="{007E524A-161E-C446-B837-41412C561FDD}" presName="node" presStyleLbl="node1" presStyleIdx="1" presStyleCnt="3">
        <dgm:presLayoutVars>
          <dgm:bulletEnabled val="1"/>
        </dgm:presLayoutVars>
      </dgm:prSet>
      <dgm:spPr/>
    </dgm:pt>
    <dgm:pt modelId="{FFDC4AAC-B597-AE4D-BF7C-DADE408762B4}" type="pres">
      <dgm:prSet presAssocID="{3304BE19-4FB7-284F-A0ED-6CA4FAE7151B}" presName="parTrans" presStyleLbl="bgSibTrans2D1" presStyleIdx="2" presStyleCnt="3"/>
      <dgm:spPr/>
    </dgm:pt>
    <dgm:pt modelId="{833A11BE-AA8B-2245-8A6C-E98A5D26194C}" type="pres">
      <dgm:prSet presAssocID="{7E3981B0-547E-9141-B9DA-723C379E8704}" presName="node" presStyleLbl="node1" presStyleIdx="2" presStyleCnt="3">
        <dgm:presLayoutVars>
          <dgm:bulletEnabled val="1"/>
        </dgm:presLayoutVars>
      </dgm:prSet>
      <dgm:spPr/>
    </dgm:pt>
  </dgm:ptLst>
  <dgm:cxnLst>
    <dgm:cxn modelId="{797E2726-4DDF-2C49-B43C-B6C08B9DC48B}" srcId="{202343B1-667A-0D47-8472-F34A47E8E7B9}" destId="{EE1C5F4D-1C77-264D-9979-1B0A223BBAB6}" srcOrd="0" destOrd="0" parTransId="{5C8ECA67-FFE7-5342-9CF7-A8EC86361014}" sibTransId="{CA533E2E-9CA5-034A-BFC1-16F92AE4ECA8}"/>
    <dgm:cxn modelId="{07D5A929-1796-5846-96AD-E4BCFAC76163}" type="presOf" srcId="{4F6759FC-B8AD-A546-A62E-8178E1037358}" destId="{F1D2BDB6-BEBD-3949-91B2-DFC2409FB495}" srcOrd="0" destOrd="0" presId="urn:microsoft.com/office/officeart/2005/8/layout/radial4"/>
    <dgm:cxn modelId="{7FFDD048-A1BD-6142-9C3A-9A34B9A88C6F}" type="presOf" srcId="{202343B1-667A-0D47-8472-F34A47E8E7B9}" destId="{F664115F-0C8A-CE41-A372-CE45277D7D46}" srcOrd="0" destOrd="0" presId="urn:microsoft.com/office/officeart/2005/8/layout/radial4"/>
    <dgm:cxn modelId="{2150667D-B18E-F449-B0A1-346DC517C8ED}" type="presOf" srcId="{EE1C5F4D-1C77-264D-9979-1B0A223BBAB6}" destId="{F73DE858-03AD-684A-AB9A-F49E56D11B8F}" srcOrd="0" destOrd="0" presId="urn:microsoft.com/office/officeart/2005/8/layout/radial4"/>
    <dgm:cxn modelId="{54F81894-09CC-264F-9A3F-B4FC4475D899}" type="presOf" srcId="{007E524A-161E-C446-B837-41412C561FDD}" destId="{E483A487-FC0C-3F46-9267-27B28B2EF3AE}" srcOrd="0" destOrd="0" presId="urn:microsoft.com/office/officeart/2005/8/layout/radial4"/>
    <dgm:cxn modelId="{4513F596-10DD-C34C-B6B7-8955FE7E26DB}" srcId="{EE1C5F4D-1C77-264D-9979-1B0A223BBAB6}" destId="{4F6759FC-B8AD-A546-A62E-8178E1037358}" srcOrd="0" destOrd="0" parTransId="{45D1B241-B259-D047-A27A-DDBD5F314D91}" sibTransId="{04B31202-FB37-034C-832D-46866B4EEA61}"/>
    <dgm:cxn modelId="{23CE7F99-11AF-514D-A4A0-51EFF2B06D54}" srcId="{EE1C5F4D-1C77-264D-9979-1B0A223BBAB6}" destId="{7E3981B0-547E-9141-B9DA-723C379E8704}" srcOrd="2" destOrd="0" parTransId="{3304BE19-4FB7-284F-A0ED-6CA4FAE7151B}" sibTransId="{F62FA80A-C984-A94C-B9C8-FC627E89DF81}"/>
    <dgm:cxn modelId="{8DACEB9A-4356-B64E-9AE0-DBEC646B6909}" type="presOf" srcId="{C103167E-0EAE-644C-8B0A-C972F604A95C}" destId="{08CA93C2-E7AB-944A-89E4-95437DAE86F8}" srcOrd="0" destOrd="0" presId="urn:microsoft.com/office/officeart/2005/8/layout/radial4"/>
    <dgm:cxn modelId="{AFE9869C-0D50-E948-9008-E0604998FFED}" type="presOf" srcId="{7E3981B0-547E-9141-B9DA-723C379E8704}" destId="{833A11BE-AA8B-2245-8A6C-E98A5D26194C}" srcOrd="0" destOrd="0" presId="urn:microsoft.com/office/officeart/2005/8/layout/radial4"/>
    <dgm:cxn modelId="{798C53A5-0643-B24C-B3D0-F97B45C577E3}" type="presOf" srcId="{3304BE19-4FB7-284F-A0ED-6CA4FAE7151B}" destId="{FFDC4AAC-B597-AE4D-BF7C-DADE408762B4}" srcOrd="0" destOrd="0" presId="urn:microsoft.com/office/officeart/2005/8/layout/radial4"/>
    <dgm:cxn modelId="{D5FA5CB5-6B6A-B54B-8B93-DD3CF43FA2B1}" srcId="{EE1C5F4D-1C77-264D-9979-1B0A223BBAB6}" destId="{007E524A-161E-C446-B837-41412C561FDD}" srcOrd="1" destOrd="0" parTransId="{C103167E-0EAE-644C-8B0A-C972F604A95C}" sibTransId="{1783FE23-17FD-A244-85DA-D7EF9A957185}"/>
    <dgm:cxn modelId="{ABF742E6-46E4-B140-AB55-4AF400FB4144}" type="presOf" srcId="{45D1B241-B259-D047-A27A-DDBD5F314D91}" destId="{74148ABB-2276-0C4A-AF71-1C1DDA514857}" srcOrd="0" destOrd="0" presId="urn:microsoft.com/office/officeart/2005/8/layout/radial4"/>
    <dgm:cxn modelId="{9B9E6270-8051-4742-9EBC-730BE0936840}" type="presParOf" srcId="{F664115F-0C8A-CE41-A372-CE45277D7D46}" destId="{F73DE858-03AD-684A-AB9A-F49E56D11B8F}" srcOrd="0" destOrd="0" presId="urn:microsoft.com/office/officeart/2005/8/layout/radial4"/>
    <dgm:cxn modelId="{72928C0F-9319-BC4D-A13A-01A6CB4FE3E2}" type="presParOf" srcId="{F664115F-0C8A-CE41-A372-CE45277D7D46}" destId="{74148ABB-2276-0C4A-AF71-1C1DDA514857}" srcOrd="1" destOrd="0" presId="urn:microsoft.com/office/officeart/2005/8/layout/radial4"/>
    <dgm:cxn modelId="{34A3A3ED-FE48-5B4A-B91B-9BF8A376B68D}" type="presParOf" srcId="{F664115F-0C8A-CE41-A372-CE45277D7D46}" destId="{F1D2BDB6-BEBD-3949-91B2-DFC2409FB495}" srcOrd="2" destOrd="0" presId="urn:microsoft.com/office/officeart/2005/8/layout/radial4"/>
    <dgm:cxn modelId="{43EA4CF8-8A4B-BF47-8465-E1D129E3CE58}" type="presParOf" srcId="{F664115F-0C8A-CE41-A372-CE45277D7D46}" destId="{08CA93C2-E7AB-944A-89E4-95437DAE86F8}" srcOrd="3" destOrd="0" presId="urn:microsoft.com/office/officeart/2005/8/layout/radial4"/>
    <dgm:cxn modelId="{82CE6389-AA24-954A-9292-58DEEB312987}" type="presParOf" srcId="{F664115F-0C8A-CE41-A372-CE45277D7D46}" destId="{E483A487-FC0C-3F46-9267-27B28B2EF3AE}" srcOrd="4" destOrd="0" presId="urn:microsoft.com/office/officeart/2005/8/layout/radial4"/>
    <dgm:cxn modelId="{1D856895-7369-7B48-8F4A-E62047FF6153}" type="presParOf" srcId="{F664115F-0C8A-CE41-A372-CE45277D7D46}" destId="{FFDC4AAC-B597-AE4D-BF7C-DADE408762B4}" srcOrd="5" destOrd="0" presId="urn:microsoft.com/office/officeart/2005/8/layout/radial4"/>
    <dgm:cxn modelId="{29F14FBA-1817-3646-B872-8C0515BC1895}" type="presParOf" srcId="{F664115F-0C8A-CE41-A372-CE45277D7D46}" destId="{833A11BE-AA8B-2245-8A6C-E98A5D26194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F7A45-4264-DE43-BEBA-75E0BC4D9ADA}" type="doc">
      <dgm:prSet loTypeId="urn:microsoft.com/office/officeart/2005/8/layout/orgChar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1A06B99-AA8A-A24B-9B07-0A4532ACDE17}">
      <dgm:prSet/>
      <dgm:spPr/>
      <dgm:t>
        <a:bodyPr/>
        <a:lstStyle/>
        <a:p>
          <a:r>
            <a:rPr lang="ru-RU" dirty="0"/>
            <a:t>Обучение с учителем</a:t>
          </a:r>
        </a:p>
      </dgm:t>
    </dgm:pt>
    <dgm:pt modelId="{EC0FA608-AF87-484E-AA12-299FA2D9513E}" type="parTrans" cxnId="{E47B96FE-2B31-014C-98C1-27B60F19AC7A}">
      <dgm:prSet/>
      <dgm:spPr/>
      <dgm:t>
        <a:bodyPr/>
        <a:lstStyle/>
        <a:p>
          <a:endParaRPr lang="ru-RU"/>
        </a:p>
      </dgm:t>
    </dgm:pt>
    <dgm:pt modelId="{52378872-94EC-2743-8294-C22BBD7D2E0A}" type="sibTrans" cxnId="{E47B96FE-2B31-014C-98C1-27B60F19AC7A}">
      <dgm:prSet/>
      <dgm:spPr/>
      <dgm:t>
        <a:bodyPr/>
        <a:lstStyle/>
        <a:p>
          <a:endParaRPr lang="ru-RU"/>
        </a:p>
      </dgm:t>
    </dgm:pt>
    <dgm:pt modelId="{15E1D399-6C73-6342-AC72-D14ED521A6F9}">
      <dgm:prSet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531C4935-A520-EA4F-AE98-3CD0069E6D96}" type="parTrans" cxnId="{F881E755-F132-244D-941B-D99D646F8FFE}">
      <dgm:prSet/>
      <dgm:spPr/>
      <dgm:t>
        <a:bodyPr/>
        <a:lstStyle/>
        <a:p>
          <a:endParaRPr lang="ru-RU"/>
        </a:p>
      </dgm:t>
    </dgm:pt>
    <dgm:pt modelId="{BD881E57-8807-6043-B859-F8F47A4F4657}" type="sibTrans" cxnId="{F881E755-F132-244D-941B-D99D646F8FFE}">
      <dgm:prSet/>
      <dgm:spPr/>
      <dgm:t>
        <a:bodyPr/>
        <a:lstStyle/>
        <a:p>
          <a:endParaRPr lang="ru-RU"/>
        </a:p>
      </dgm:t>
    </dgm:pt>
    <dgm:pt modelId="{3529F165-7EF8-0E4B-8145-13A11A8AEFAD}">
      <dgm:prSet/>
      <dgm:spPr/>
      <dgm:t>
        <a:bodyPr/>
        <a:lstStyle/>
        <a:p>
          <a:r>
            <a:rPr lang="ru-RU" dirty="0"/>
            <a:t>...</a:t>
          </a:r>
        </a:p>
      </dgm:t>
    </dgm:pt>
    <dgm:pt modelId="{1719C98D-CE35-D249-817C-FCF160BC7C95}" type="parTrans" cxnId="{EE5F1B26-5A99-9F45-9BA1-BD6FEFEBC97D}">
      <dgm:prSet/>
      <dgm:spPr/>
      <dgm:t>
        <a:bodyPr/>
        <a:lstStyle/>
        <a:p>
          <a:endParaRPr lang="ru-RU"/>
        </a:p>
      </dgm:t>
    </dgm:pt>
    <dgm:pt modelId="{205DC6D4-B544-C84C-BF1E-A2F9CC07270E}" type="sibTrans" cxnId="{EE5F1B26-5A99-9F45-9BA1-BD6FEFEBC97D}">
      <dgm:prSet/>
      <dgm:spPr/>
      <dgm:t>
        <a:bodyPr/>
        <a:lstStyle/>
        <a:p>
          <a:endParaRPr lang="ru-RU"/>
        </a:p>
      </dgm:t>
    </dgm:pt>
    <dgm:pt modelId="{E7BCD49E-6E10-5247-863D-ABE9A526ACF5}">
      <dgm:prSet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C517CAD2-C0F1-0141-BEF1-E76895605979}" type="parTrans" cxnId="{EB1FC8E1-AFB1-0D4B-A38D-B48220E2FDEE}">
      <dgm:prSet/>
      <dgm:spPr/>
      <dgm:t>
        <a:bodyPr/>
        <a:lstStyle/>
        <a:p>
          <a:endParaRPr lang="ru-RU"/>
        </a:p>
      </dgm:t>
    </dgm:pt>
    <dgm:pt modelId="{D2EA2017-E0B7-FE42-933B-151A0D967AC4}" type="sibTrans" cxnId="{EB1FC8E1-AFB1-0D4B-A38D-B48220E2FDEE}">
      <dgm:prSet/>
      <dgm:spPr/>
      <dgm:t>
        <a:bodyPr/>
        <a:lstStyle/>
        <a:p>
          <a:endParaRPr lang="ru-RU"/>
        </a:p>
      </dgm:t>
    </dgm:pt>
    <dgm:pt modelId="{11DBFB48-D84E-3A49-965C-0C4D6CC36E4F}" type="pres">
      <dgm:prSet presAssocID="{20AF7A45-4264-DE43-BEBA-75E0BC4D9A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ECF8D3-282A-9B4B-9EEE-33E2D5A34D2C}" type="pres">
      <dgm:prSet presAssocID="{E7BCD49E-6E10-5247-863D-ABE9A526ACF5}" presName="hierRoot1" presStyleCnt="0">
        <dgm:presLayoutVars>
          <dgm:hierBranch val="init"/>
        </dgm:presLayoutVars>
      </dgm:prSet>
      <dgm:spPr/>
    </dgm:pt>
    <dgm:pt modelId="{F8811C05-08C2-5841-8E6C-7AE1E13FBB23}" type="pres">
      <dgm:prSet presAssocID="{E7BCD49E-6E10-5247-863D-ABE9A526ACF5}" presName="rootComposite1" presStyleCnt="0"/>
      <dgm:spPr/>
    </dgm:pt>
    <dgm:pt modelId="{6908F0B9-8D06-4541-815C-7B1990E0F908}" type="pres">
      <dgm:prSet presAssocID="{E7BCD49E-6E10-5247-863D-ABE9A526ACF5}" presName="rootText1" presStyleLbl="node0" presStyleIdx="0" presStyleCnt="1">
        <dgm:presLayoutVars>
          <dgm:chPref val="3"/>
        </dgm:presLayoutVars>
      </dgm:prSet>
      <dgm:spPr/>
    </dgm:pt>
    <dgm:pt modelId="{D6566067-5C83-BA49-8A6A-484DB5A652E7}" type="pres">
      <dgm:prSet presAssocID="{E7BCD49E-6E10-5247-863D-ABE9A526ACF5}" presName="rootConnector1" presStyleLbl="node1" presStyleIdx="0" presStyleCnt="0"/>
      <dgm:spPr/>
    </dgm:pt>
    <dgm:pt modelId="{6569B52A-2798-0649-B129-09F7002D1109}" type="pres">
      <dgm:prSet presAssocID="{E7BCD49E-6E10-5247-863D-ABE9A526ACF5}" presName="hierChild2" presStyleCnt="0"/>
      <dgm:spPr/>
    </dgm:pt>
    <dgm:pt modelId="{043AE59E-97C2-464E-B037-FAEC4F81D1D1}" type="pres">
      <dgm:prSet presAssocID="{EC0FA608-AF87-484E-AA12-299FA2D9513E}" presName="Name37" presStyleLbl="parChTrans1D2" presStyleIdx="0" presStyleCnt="3"/>
      <dgm:spPr/>
    </dgm:pt>
    <dgm:pt modelId="{F7547E43-BB28-FF4E-90F9-A6D6E3319995}" type="pres">
      <dgm:prSet presAssocID="{51A06B99-AA8A-A24B-9B07-0A4532ACDE17}" presName="hierRoot2" presStyleCnt="0">
        <dgm:presLayoutVars>
          <dgm:hierBranch val="init"/>
        </dgm:presLayoutVars>
      </dgm:prSet>
      <dgm:spPr/>
    </dgm:pt>
    <dgm:pt modelId="{AF47D679-9697-9649-AF72-D4BA69DA3FAF}" type="pres">
      <dgm:prSet presAssocID="{51A06B99-AA8A-A24B-9B07-0A4532ACDE17}" presName="rootComposite" presStyleCnt="0"/>
      <dgm:spPr/>
    </dgm:pt>
    <dgm:pt modelId="{F97AE900-9DB1-4E42-9554-9580C6F9C767}" type="pres">
      <dgm:prSet presAssocID="{51A06B99-AA8A-A24B-9B07-0A4532ACDE17}" presName="rootText" presStyleLbl="node2" presStyleIdx="0" presStyleCnt="3">
        <dgm:presLayoutVars>
          <dgm:chPref val="3"/>
        </dgm:presLayoutVars>
      </dgm:prSet>
      <dgm:spPr/>
    </dgm:pt>
    <dgm:pt modelId="{02CCE573-E97D-7549-ABA2-51BE9C710CAB}" type="pres">
      <dgm:prSet presAssocID="{51A06B99-AA8A-A24B-9B07-0A4532ACDE17}" presName="rootConnector" presStyleLbl="node2" presStyleIdx="0" presStyleCnt="3"/>
      <dgm:spPr/>
    </dgm:pt>
    <dgm:pt modelId="{1F976D8E-74FC-E845-85BF-15A8262CA217}" type="pres">
      <dgm:prSet presAssocID="{51A06B99-AA8A-A24B-9B07-0A4532ACDE17}" presName="hierChild4" presStyleCnt="0"/>
      <dgm:spPr/>
    </dgm:pt>
    <dgm:pt modelId="{E1F442B5-EE17-C047-941C-48710819B269}" type="pres">
      <dgm:prSet presAssocID="{51A06B99-AA8A-A24B-9B07-0A4532ACDE17}" presName="hierChild5" presStyleCnt="0"/>
      <dgm:spPr/>
    </dgm:pt>
    <dgm:pt modelId="{F892CC60-F287-8D4B-9AB2-CECD026B3F59}" type="pres">
      <dgm:prSet presAssocID="{531C4935-A520-EA4F-AE98-3CD0069E6D96}" presName="Name37" presStyleLbl="parChTrans1D2" presStyleIdx="1" presStyleCnt="3"/>
      <dgm:spPr/>
    </dgm:pt>
    <dgm:pt modelId="{91968A88-940E-7948-BEE6-4D4DDDC0F451}" type="pres">
      <dgm:prSet presAssocID="{15E1D399-6C73-6342-AC72-D14ED521A6F9}" presName="hierRoot2" presStyleCnt="0">
        <dgm:presLayoutVars>
          <dgm:hierBranch val="init"/>
        </dgm:presLayoutVars>
      </dgm:prSet>
      <dgm:spPr/>
    </dgm:pt>
    <dgm:pt modelId="{4A496886-DDBA-0142-83AB-42242C2D58D8}" type="pres">
      <dgm:prSet presAssocID="{15E1D399-6C73-6342-AC72-D14ED521A6F9}" presName="rootComposite" presStyleCnt="0"/>
      <dgm:spPr/>
    </dgm:pt>
    <dgm:pt modelId="{EF33EFF4-6893-9A46-A244-D26FF86EEADF}" type="pres">
      <dgm:prSet presAssocID="{15E1D399-6C73-6342-AC72-D14ED521A6F9}" presName="rootText" presStyleLbl="node2" presStyleIdx="1" presStyleCnt="3">
        <dgm:presLayoutVars>
          <dgm:chPref val="3"/>
        </dgm:presLayoutVars>
      </dgm:prSet>
      <dgm:spPr/>
    </dgm:pt>
    <dgm:pt modelId="{C2122924-FC02-BC40-8433-5443D3A660E0}" type="pres">
      <dgm:prSet presAssocID="{15E1D399-6C73-6342-AC72-D14ED521A6F9}" presName="rootConnector" presStyleLbl="node2" presStyleIdx="1" presStyleCnt="3"/>
      <dgm:spPr/>
    </dgm:pt>
    <dgm:pt modelId="{98AEB150-8883-5442-9CCB-6061A59D9FCA}" type="pres">
      <dgm:prSet presAssocID="{15E1D399-6C73-6342-AC72-D14ED521A6F9}" presName="hierChild4" presStyleCnt="0"/>
      <dgm:spPr/>
    </dgm:pt>
    <dgm:pt modelId="{37BA6ABC-1D67-CE4C-94E2-97234939707F}" type="pres">
      <dgm:prSet presAssocID="{15E1D399-6C73-6342-AC72-D14ED521A6F9}" presName="hierChild5" presStyleCnt="0"/>
      <dgm:spPr/>
    </dgm:pt>
    <dgm:pt modelId="{6CA8A8C5-0D4A-0F48-8E4C-AD53371064C2}" type="pres">
      <dgm:prSet presAssocID="{1719C98D-CE35-D249-817C-FCF160BC7C95}" presName="Name37" presStyleLbl="parChTrans1D2" presStyleIdx="2" presStyleCnt="3"/>
      <dgm:spPr/>
    </dgm:pt>
    <dgm:pt modelId="{520F7C8A-4E61-C04D-8B6E-603524A8BDFE}" type="pres">
      <dgm:prSet presAssocID="{3529F165-7EF8-0E4B-8145-13A11A8AEFAD}" presName="hierRoot2" presStyleCnt="0">
        <dgm:presLayoutVars>
          <dgm:hierBranch val="init"/>
        </dgm:presLayoutVars>
      </dgm:prSet>
      <dgm:spPr/>
    </dgm:pt>
    <dgm:pt modelId="{23BC0F06-1BA2-C04D-80A2-91E3A5ED68B9}" type="pres">
      <dgm:prSet presAssocID="{3529F165-7EF8-0E4B-8145-13A11A8AEFAD}" presName="rootComposite" presStyleCnt="0"/>
      <dgm:spPr/>
    </dgm:pt>
    <dgm:pt modelId="{C7355EA6-372A-7C4B-A64A-BFA911CC8D09}" type="pres">
      <dgm:prSet presAssocID="{3529F165-7EF8-0E4B-8145-13A11A8AEFAD}" presName="rootText" presStyleLbl="node2" presStyleIdx="2" presStyleCnt="3">
        <dgm:presLayoutVars>
          <dgm:chPref val="3"/>
        </dgm:presLayoutVars>
      </dgm:prSet>
      <dgm:spPr/>
    </dgm:pt>
    <dgm:pt modelId="{58DE294D-2F8B-7047-87F0-63A96B4AD311}" type="pres">
      <dgm:prSet presAssocID="{3529F165-7EF8-0E4B-8145-13A11A8AEFAD}" presName="rootConnector" presStyleLbl="node2" presStyleIdx="2" presStyleCnt="3"/>
      <dgm:spPr/>
    </dgm:pt>
    <dgm:pt modelId="{5423C960-9739-5344-9703-F2CE4A3EF94C}" type="pres">
      <dgm:prSet presAssocID="{3529F165-7EF8-0E4B-8145-13A11A8AEFAD}" presName="hierChild4" presStyleCnt="0"/>
      <dgm:spPr/>
    </dgm:pt>
    <dgm:pt modelId="{EBFD4160-1A88-4B4E-BEAA-5530C9CEE154}" type="pres">
      <dgm:prSet presAssocID="{3529F165-7EF8-0E4B-8145-13A11A8AEFAD}" presName="hierChild5" presStyleCnt="0"/>
      <dgm:spPr/>
    </dgm:pt>
    <dgm:pt modelId="{30B69356-7BBB-5041-BEDB-95A4EB0999A4}" type="pres">
      <dgm:prSet presAssocID="{E7BCD49E-6E10-5247-863D-ABE9A526ACF5}" presName="hierChild3" presStyleCnt="0"/>
      <dgm:spPr/>
    </dgm:pt>
  </dgm:ptLst>
  <dgm:cxnLst>
    <dgm:cxn modelId="{EE5F1B26-5A99-9F45-9BA1-BD6FEFEBC97D}" srcId="{E7BCD49E-6E10-5247-863D-ABE9A526ACF5}" destId="{3529F165-7EF8-0E4B-8145-13A11A8AEFAD}" srcOrd="2" destOrd="0" parTransId="{1719C98D-CE35-D249-817C-FCF160BC7C95}" sibTransId="{205DC6D4-B544-C84C-BF1E-A2F9CC07270E}"/>
    <dgm:cxn modelId="{CBA59D3B-1C25-D446-9F2C-F8F01FDD7F8A}" type="presOf" srcId="{20AF7A45-4264-DE43-BEBA-75E0BC4D9ADA}" destId="{11DBFB48-D84E-3A49-965C-0C4D6CC36E4F}" srcOrd="0" destOrd="0" presId="urn:microsoft.com/office/officeart/2005/8/layout/orgChart1"/>
    <dgm:cxn modelId="{1DD55844-A561-AF42-BADC-EFE28A5E20F9}" type="presOf" srcId="{E7BCD49E-6E10-5247-863D-ABE9A526ACF5}" destId="{D6566067-5C83-BA49-8A6A-484DB5A652E7}" srcOrd="1" destOrd="0" presId="urn:microsoft.com/office/officeart/2005/8/layout/orgChart1"/>
    <dgm:cxn modelId="{EE78C54D-52E0-B34A-A68D-F76FA832E1C0}" type="presOf" srcId="{51A06B99-AA8A-A24B-9B07-0A4532ACDE17}" destId="{02CCE573-E97D-7549-ABA2-51BE9C710CAB}" srcOrd="1" destOrd="0" presId="urn:microsoft.com/office/officeart/2005/8/layout/orgChart1"/>
    <dgm:cxn modelId="{AFE3EA4D-DDB7-A544-8854-B3A84026490F}" type="presOf" srcId="{531C4935-A520-EA4F-AE98-3CD0069E6D96}" destId="{F892CC60-F287-8D4B-9AB2-CECD026B3F59}" srcOrd="0" destOrd="0" presId="urn:microsoft.com/office/officeart/2005/8/layout/orgChart1"/>
    <dgm:cxn modelId="{7EA81052-418E-6D42-98B8-97C69028E04F}" type="presOf" srcId="{E7BCD49E-6E10-5247-863D-ABE9A526ACF5}" destId="{6908F0B9-8D06-4541-815C-7B1990E0F908}" srcOrd="0" destOrd="0" presId="urn:microsoft.com/office/officeart/2005/8/layout/orgChart1"/>
    <dgm:cxn modelId="{F881E755-F132-244D-941B-D99D646F8FFE}" srcId="{E7BCD49E-6E10-5247-863D-ABE9A526ACF5}" destId="{15E1D399-6C73-6342-AC72-D14ED521A6F9}" srcOrd="1" destOrd="0" parTransId="{531C4935-A520-EA4F-AE98-3CD0069E6D96}" sibTransId="{BD881E57-8807-6043-B859-F8F47A4F4657}"/>
    <dgm:cxn modelId="{05AE9B5E-38FF-1343-A5C2-0923F77344AE}" type="presOf" srcId="{3529F165-7EF8-0E4B-8145-13A11A8AEFAD}" destId="{C7355EA6-372A-7C4B-A64A-BFA911CC8D09}" srcOrd="0" destOrd="0" presId="urn:microsoft.com/office/officeart/2005/8/layout/orgChart1"/>
    <dgm:cxn modelId="{E11E9C72-8766-064B-B9BE-E4FFC44215AE}" type="presOf" srcId="{1719C98D-CE35-D249-817C-FCF160BC7C95}" destId="{6CA8A8C5-0D4A-0F48-8E4C-AD53371064C2}" srcOrd="0" destOrd="0" presId="urn:microsoft.com/office/officeart/2005/8/layout/orgChart1"/>
    <dgm:cxn modelId="{64EC3BA5-0B84-6341-A3F6-101105390993}" type="presOf" srcId="{51A06B99-AA8A-A24B-9B07-0A4532ACDE17}" destId="{F97AE900-9DB1-4E42-9554-9580C6F9C767}" srcOrd="0" destOrd="0" presId="urn:microsoft.com/office/officeart/2005/8/layout/orgChart1"/>
    <dgm:cxn modelId="{A78745B2-02D8-9840-A510-FF823C26BFEC}" type="presOf" srcId="{EC0FA608-AF87-484E-AA12-299FA2D9513E}" destId="{043AE59E-97C2-464E-B037-FAEC4F81D1D1}" srcOrd="0" destOrd="0" presId="urn:microsoft.com/office/officeart/2005/8/layout/orgChart1"/>
    <dgm:cxn modelId="{30F6CADB-C9B2-FE4C-A3B1-76BBA5212C73}" type="presOf" srcId="{15E1D399-6C73-6342-AC72-D14ED521A6F9}" destId="{EF33EFF4-6893-9A46-A244-D26FF86EEADF}" srcOrd="0" destOrd="0" presId="urn:microsoft.com/office/officeart/2005/8/layout/orgChart1"/>
    <dgm:cxn modelId="{EB1FC8E1-AFB1-0D4B-A38D-B48220E2FDEE}" srcId="{20AF7A45-4264-DE43-BEBA-75E0BC4D9ADA}" destId="{E7BCD49E-6E10-5247-863D-ABE9A526ACF5}" srcOrd="0" destOrd="0" parTransId="{C517CAD2-C0F1-0141-BEF1-E76895605979}" sibTransId="{D2EA2017-E0B7-FE42-933B-151A0D967AC4}"/>
    <dgm:cxn modelId="{A69DFDED-7BE2-6343-BCEF-4A8B7CAFD2F5}" type="presOf" srcId="{3529F165-7EF8-0E4B-8145-13A11A8AEFAD}" destId="{58DE294D-2F8B-7047-87F0-63A96B4AD311}" srcOrd="1" destOrd="0" presId="urn:microsoft.com/office/officeart/2005/8/layout/orgChart1"/>
    <dgm:cxn modelId="{73DAFBF8-4198-7447-8E76-214AAF824286}" type="presOf" srcId="{15E1D399-6C73-6342-AC72-D14ED521A6F9}" destId="{C2122924-FC02-BC40-8433-5443D3A660E0}" srcOrd="1" destOrd="0" presId="urn:microsoft.com/office/officeart/2005/8/layout/orgChart1"/>
    <dgm:cxn modelId="{E47B96FE-2B31-014C-98C1-27B60F19AC7A}" srcId="{E7BCD49E-6E10-5247-863D-ABE9A526ACF5}" destId="{51A06B99-AA8A-A24B-9B07-0A4532ACDE17}" srcOrd="0" destOrd="0" parTransId="{EC0FA608-AF87-484E-AA12-299FA2D9513E}" sibTransId="{52378872-94EC-2743-8294-C22BBD7D2E0A}"/>
    <dgm:cxn modelId="{7AAEE661-B5D2-EC4B-80D6-3C0756DBB452}" type="presParOf" srcId="{11DBFB48-D84E-3A49-965C-0C4D6CC36E4F}" destId="{57ECF8D3-282A-9B4B-9EEE-33E2D5A34D2C}" srcOrd="0" destOrd="0" presId="urn:microsoft.com/office/officeart/2005/8/layout/orgChart1"/>
    <dgm:cxn modelId="{B166AED6-7CD5-8D4F-BB91-8766ADC12A64}" type="presParOf" srcId="{57ECF8D3-282A-9B4B-9EEE-33E2D5A34D2C}" destId="{F8811C05-08C2-5841-8E6C-7AE1E13FBB23}" srcOrd="0" destOrd="0" presId="urn:microsoft.com/office/officeart/2005/8/layout/orgChart1"/>
    <dgm:cxn modelId="{15720532-9519-054A-B536-26965CAC5641}" type="presParOf" srcId="{F8811C05-08C2-5841-8E6C-7AE1E13FBB23}" destId="{6908F0B9-8D06-4541-815C-7B1990E0F908}" srcOrd="0" destOrd="0" presId="urn:microsoft.com/office/officeart/2005/8/layout/orgChart1"/>
    <dgm:cxn modelId="{24E3A918-9765-904B-A28A-62D6C99EC38A}" type="presParOf" srcId="{F8811C05-08C2-5841-8E6C-7AE1E13FBB23}" destId="{D6566067-5C83-BA49-8A6A-484DB5A652E7}" srcOrd="1" destOrd="0" presId="urn:microsoft.com/office/officeart/2005/8/layout/orgChart1"/>
    <dgm:cxn modelId="{DD01D1D5-A297-474C-9769-7D09D4AB2E8A}" type="presParOf" srcId="{57ECF8D3-282A-9B4B-9EEE-33E2D5A34D2C}" destId="{6569B52A-2798-0649-B129-09F7002D1109}" srcOrd="1" destOrd="0" presId="urn:microsoft.com/office/officeart/2005/8/layout/orgChart1"/>
    <dgm:cxn modelId="{02E3A6C2-B9EE-DF4A-ADC6-A265DAE050F0}" type="presParOf" srcId="{6569B52A-2798-0649-B129-09F7002D1109}" destId="{043AE59E-97C2-464E-B037-FAEC4F81D1D1}" srcOrd="0" destOrd="0" presId="urn:microsoft.com/office/officeart/2005/8/layout/orgChart1"/>
    <dgm:cxn modelId="{A0F216AA-3513-5F4D-AD5E-B4756062AF9C}" type="presParOf" srcId="{6569B52A-2798-0649-B129-09F7002D1109}" destId="{F7547E43-BB28-FF4E-90F9-A6D6E3319995}" srcOrd="1" destOrd="0" presId="urn:microsoft.com/office/officeart/2005/8/layout/orgChart1"/>
    <dgm:cxn modelId="{6BFEA298-0B1E-6348-84EE-A9C5AAB56126}" type="presParOf" srcId="{F7547E43-BB28-FF4E-90F9-A6D6E3319995}" destId="{AF47D679-9697-9649-AF72-D4BA69DA3FAF}" srcOrd="0" destOrd="0" presId="urn:microsoft.com/office/officeart/2005/8/layout/orgChart1"/>
    <dgm:cxn modelId="{AD675297-ED2D-1941-8723-2A7A2B2FC8FC}" type="presParOf" srcId="{AF47D679-9697-9649-AF72-D4BA69DA3FAF}" destId="{F97AE900-9DB1-4E42-9554-9580C6F9C767}" srcOrd="0" destOrd="0" presId="urn:microsoft.com/office/officeart/2005/8/layout/orgChart1"/>
    <dgm:cxn modelId="{40957548-C7C1-F44F-BBC4-D14FD77F7E9A}" type="presParOf" srcId="{AF47D679-9697-9649-AF72-D4BA69DA3FAF}" destId="{02CCE573-E97D-7549-ABA2-51BE9C710CAB}" srcOrd="1" destOrd="0" presId="urn:microsoft.com/office/officeart/2005/8/layout/orgChart1"/>
    <dgm:cxn modelId="{907CB123-66B0-1944-818A-9C1818B95591}" type="presParOf" srcId="{F7547E43-BB28-FF4E-90F9-A6D6E3319995}" destId="{1F976D8E-74FC-E845-85BF-15A8262CA217}" srcOrd="1" destOrd="0" presId="urn:microsoft.com/office/officeart/2005/8/layout/orgChart1"/>
    <dgm:cxn modelId="{650E2FDB-E1DD-2244-8046-BC42834C703F}" type="presParOf" srcId="{F7547E43-BB28-FF4E-90F9-A6D6E3319995}" destId="{E1F442B5-EE17-C047-941C-48710819B269}" srcOrd="2" destOrd="0" presId="urn:microsoft.com/office/officeart/2005/8/layout/orgChart1"/>
    <dgm:cxn modelId="{5F43326E-B038-D24E-AB8F-6F5BC51CAB6F}" type="presParOf" srcId="{6569B52A-2798-0649-B129-09F7002D1109}" destId="{F892CC60-F287-8D4B-9AB2-CECD026B3F59}" srcOrd="2" destOrd="0" presId="urn:microsoft.com/office/officeart/2005/8/layout/orgChart1"/>
    <dgm:cxn modelId="{2F3E8157-0177-E44D-8649-DA08F1A14DA0}" type="presParOf" srcId="{6569B52A-2798-0649-B129-09F7002D1109}" destId="{91968A88-940E-7948-BEE6-4D4DDDC0F451}" srcOrd="3" destOrd="0" presId="urn:microsoft.com/office/officeart/2005/8/layout/orgChart1"/>
    <dgm:cxn modelId="{C034E5BB-40DC-F444-9FA2-8772A968A5AD}" type="presParOf" srcId="{91968A88-940E-7948-BEE6-4D4DDDC0F451}" destId="{4A496886-DDBA-0142-83AB-42242C2D58D8}" srcOrd="0" destOrd="0" presId="urn:microsoft.com/office/officeart/2005/8/layout/orgChart1"/>
    <dgm:cxn modelId="{694A72F0-6B51-B840-B5D9-F307682BEFC8}" type="presParOf" srcId="{4A496886-DDBA-0142-83AB-42242C2D58D8}" destId="{EF33EFF4-6893-9A46-A244-D26FF86EEADF}" srcOrd="0" destOrd="0" presId="urn:microsoft.com/office/officeart/2005/8/layout/orgChart1"/>
    <dgm:cxn modelId="{977B17A2-27EE-BA43-8440-65E3D2E10A80}" type="presParOf" srcId="{4A496886-DDBA-0142-83AB-42242C2D58D8}" destId="{C2122924-FC02-BC40-8433-5443D3A660E0}" srcOrd="1" destOrd="0" presId="urn:microsoft.com/office/officeart/2005/8/layout/orgChart1"/>
    <dgm:cxn modelId="{F9AA9EEE-872C-8848-A8F8-5B5817D9EB58}" type="presParOf" srcId="{91968A88-940E-7948-BEE6-4D4DDDC0F451}" destId="{98AEB150-8883-5442-9CCB-6061A59D9FCA}" srcOrd="1" destOrd="0" presId="urn:microsoft.com/office/officeart/2005/8/layout/orgChart1"/>
    <dgm:cxn modelId="{6264B7DC-4B75-7F41-8C47-539D0181D4C7}" type="presParOf" srcId="{91968A88-940E-7948-BEE6-4D4DDDC0F451}" destId="{37BA6ABC-1D67-CE4C-94E2-97234939707F}" srcOrd="2" destOrd="0" presId="urn:microsoft.com/office/officeart/2005/8/layout/orgChart1"/>
    <dgm:cxn modelId="{C964DE5E-AC0F-8548-8703-8978EBB38736}" type="presParOf" srcId="{6569B52A-2798-0649-B129-09F7002D1109}" destId="{6CA8A8C5-0D4A-0F48-8E4C-AD53371064C2}" srcOrd="4" destOrd="0" presId="urn:microsoft.com/office/officeart/2005/8/layout/orgChart1"/>
    <dgm:cxn modelId="{2D923E54-0884-374A-9D42-00EBD352AB88}" type="presParOf" srcId="{6569B52A-2798-0649-B129-09F7002D1109}" destId="{520F7C8A-4E61-C04D-8B6E-603524A8BDFE}" srcOrd="5" destOrd="0" presId="urn:microsoft.com/office/officeart/2005/8/layout/orgChart1"/>
    <dgm:cxn modelId="{8F07937D-DAA1-6B45-8D8D-1A9B1B28090D}" type="presParOf" srcId="{520F7C8A-4E61-C04D-8B6E-603524A8BDFE}" destId="{23BC0F06-1BA2-C04D-80A2-91E3A5ED68B9}" srcOrd="0" destOrd="0" presId="urn:microsoft.com/office/officeart/2005/8/layout/orgChart1"/>
    <dgm:cxn modelId="{F33E218C-2CAD-A949-9FBB-CC692104EE53}" type="presParOf" srcId="{23BC0F06-1BA2-C04D-80A2-91E3A5ED68B9}" destId="{C7355EA6-372A-7C4B-A64A-BFA911CC8D09}" srcOrd="0" destOrd="0" presId="urn:microsoft.com/office/officeart/2005/8/layout/orgChart1"/>
    <dgm:cxn modelId="{20DBA361-1480-554F-ACE7-A320EA9BD195}" type="presParOf" srcId="{23BC0F06-1BA2-C04D-80A2-91E3A5ED68B9}" destId="{58DE294D-2F8B-7047-87F0-63A96B4AD311}" srcOrd="1" destOrd="0" presId="urn:microsoft.com/office/officeart/2005/8/layout/orgChart1"/>
    <dgm:cxn modelId="{3F0A31FB-A27E-7B45-B10B-B8012D728DD3}" type="presParOf" srcId="{520F7C8A-4E61-C04D-8B6E-603524A8BDFE}" destId="{5423C960-9739-5344-9703-F2CE4A3EF94C}" srcOrd="1" destOrd="0" presId="urn:microsoft.com/office/officeart/2005/8/layout/orgChart1"/>
    <dgm:cxn modelId="{2ABAF33C-DF4B-3C41-A519-17CA50A62479}" type="presParOf" srcId="{520F7C8A-4E61-C04D-8B6E-603524A8BDFE}" destId="{EBFD4160-1A88-4B4E-BEAA-5530C9CEE154}" srcOrd="2" destOrd="0" presId="urn:microsoft.com/office/officeart/2005/8/layout/orgChart1"/>
    <dgm:cxn modelId="{09D78311-51C9-7A47-8F66-A791F8061CEA}" type="presParOf" srcId="{57ECF8D3-282A-9B4B-9EEE-33E2D5A34D2C}" destId="{30B69356-7BBB-5041-BEDB-95A4EB0999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DE858-03AD-684A-AB9A-F49E56D11B8F}">
      <dsp:nvSpPr>
        <dsp:cNvPr id="0" name=""/>
        <dsp:cNvSpPr/>
      </dsp:nvSpPr>
      <dsp:spPr>
        <a:xfrm>
          <a:off x="2950388" y="2364822"/>
          <a:ext cx="1985923" cy="19859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Поиск решений (оптимизация)</a:t>
          </a:r>
        </a:p>
      </dsp:txBody>
      <dsp:txXfrm>
        <a:off x="3241220" y="2655654"/>
        <a:ext cx="1404259" cy="1404259"/>
      </dsp:txXfrm>
    </dsp:sp>
    <dsp:sp modelId="{74148ABB-2276-0C4A-AF71-1C1DDA514857}">
      <dsp:nvSpPr>
        <dsp:cNvPr id="0" name=""/>
        <dsp:cNvSpPr/>
      </dsp:nvSpPr>
      <dsp:spPr>
        <a:xfrm rot="12900000">
          <a:off x="1673933" y="2018253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BDB6-BEBD-3949-91B2-DFC2409FB495}">
      <dsp:nvSpPr>
        <dsp:cNvPr id="0" name=""/>
        <dsp:cNvSpPr/>
      </dsp:nvSpPr>
      <dsp:spPr>
        <a:xfrm>
          <a:off x="868159" y="1110376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Эксперты ЭС</a:t>
          </a:r>
        </a:p>
      </dsp:txBody>
      <dsp:txXfrm>
        <a:off x="912365" y="1154582"/>
        <a:ext cx="1798215" cy="1420889"/>
      </dsp:txXfrm>
    </dsp:sp>
    <dsp:sp modelId="{08CA93C2-E7AB-944A-89E4-95437DAE86F8}">
      <dsp:nvSpPr>
        <dsp:cNvPr id="0" name=""/>
        <dsp:cNvSpPr/>
      </dsp:nvSpPr>
      <dsp:spPr>
        <a:xfrm rot="16200000">
          <a:off x="3182823" y="1232775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A487-FC0C-3F46-9267-27B28B2EF3AE}">
      <dsp:nvSpPr>
        <dsp:cNvPr id="0" name=""/>
        <dsp:cNvSpPr/>
      </dsp:nvSpPr>
      <dsp:spPr>
        <a:xfrm>
          <a:off x="3000036" y="592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ЛПР СППР</a:t>
          </a:r>
        </a:p>
      </dsp:txBody>
      <dsp:txXfrm>
        <a:off x="3044242" y="44798"/>
        <a:ext cx="1798215" cy="1420889"/>
      </dsp:txXfrm>
    </dsp:sp>
    <dsp:sp modelId="{FFDC4AAC-B597-AE4D-BF7C-DADE408762B4}">
      <dsp:nvSpPr>
        <dsp:cNvPr id="0" name=""/>
        <dsp:cNvSpPr/>
      </dsp:nvSpPr>
      <dsp:spPr>
        <a:xfrm rot="19500000">
          <a:off x="4691713" y="2018253"/>
          <a:ext cx="1521052" cy="56598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A11BE-AA8B-2245-8A6C-E98A5D26194C}">
      <dsp:nvSpPr>
        <dsp:cNvPr id="0" name=""/>
        <dsp:cNvSpPr/>
      </dsp:nvSpPr>
      <dsp:spPr>
        <a:xfrm>
          <a:off x="5131913" y="1110376"/>
          <a:ext cx="1886627" cy="1509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Машинное обучение</a:t>
          </a:r>
        </a:p>
      </dsp:txBody>
      <dsp:txXfrm>
        <a:off x="5176119" y="1154582"/>
        <a:ext cx="1798215" cy="1420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A8C5-0D4A-0F48-8E4C-AD53371064C2}">
      <dsp:nvSpPr>
        <dsp:cNvPr id="0" name=""/>
        <dsp:cNvSpPr/>
      </dsp:nvSpPr>
      <dsp:spPr>
        <a:xfrm>
          <a:off x="394335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103"/>
              </a:lnTo>
              <a:lnTo>
                <a:pt x="2789949" y="242103"/>
              </a:lnTo>
              <a:lnTo>
                <a:pt x="2789949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2CC60-F287-8D4B-9AB2-CECD026B3F59}">
      <dsp:nvSpPr>
        <dsp:cNvPr id="0" name=""/>
        <dsp:cNvSpPr/>
      </dsp:nvSpPr>
      <dsp:spPr>
        <a:xfrm>
          <a:off x="3897630" y="1933565"/>
          <a:ext cx="91440" cy="4842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E59E-97C2-464E-B037-FAEC4F81D1D1}">
      <dsp:nvSpPr>
        <dsp:cNvPr id="0" name=""/>
        <dsp:cNvSpPr/>
      </dsp:nvSpPr>
      <dsp:spPr>
        <a:xfrm>
          <a:off x="115340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2789949" y="0"/>
              </a:moveTo>
              <a:lnTo>
                <a:pt x="2789949" y="242103"/>
              </a:lnTo>
              <a:lnTo>
                <a:pt x="0" y="242103"/>
              </a:lnTo>
              <a:lnTo>
                <a:pt x="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F0B9-8D06-4541-815C-7B1990E0F908}">
      <dsp:nvSpPr>
        <dsp:cNvPr id="0" name=""/>
        <dsp:cNvSpPr/>
      </dsp:nvSpPr>
      <dsp:spPr>
        <a:xfrm>
          <a:off x="2790478" y="780694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Машинное обучение</a:t>
          </a:r>
        </a:p>
      </dsp:txBody>
      <dsp:txXfrm>
        <a:off x="2790478" y="780694"/>
        <a:ext cx="2305742" cy="1152871"/>
      </dsp:txXfrm>
    </dsp:sp>
    <dsp:sp modelId="{F97AE900-9DB1-4E42-9554-9580C6F9C767}">
      <dsp:nvSpPr>
        <dsp:cNvPr id="0" name=""/>
        <dsp:cNvSpPr/>
      </dsp:nvSpPr>
      <dsp:spPr>
        <a:xfrm>
          <a:off x="529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Обучение с учителем</a:t>
          </a:r>
        </a:p>
      </dsp:txBody>
      <dsp:txXfrm>
        <a:off x="529" y="2417772"/>
        <a:ext cx="2305742" cy="1152871"/>
      </dsp:txXfrm>
    </dsp:sp>
    <dsp:sp modelId="{EF33EFF4-6893-9A46-A244-D26FF86EEADF}">
      <dsp:nvSpPr>
        <dsp:cNvPr id="0" name=""/>
        <dsp:cNvSpPr/>
      </dsp:nvSpPr>
      <dsp:spPr>
        <a:xfrm>
          <a:off x="2790478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Обучение без учителя</a:t>
          </a:r>
        </a:p>
      </dsp:txBody>
      <dsp:txXfrm>
        <a:off x="2790478" y="2417772"/>
        <a:ext cx="2305742" cy="1152871"/>
      </dsp:txXfrm>
    </dsp:sp>
    <dsp:sp modelId="{C7355EA6-372A-7C4B-A64A-BFA911CC8D09}">
      <dsp:nvSpPr>
        <dsp:cNvPr id="0" name=""/>
        <dsp:cNvSpPr/>
      </dsp:nvSpPr>
      <dsp:spPr>
        <a:xfrm>
          <a:off x="5580427" y="2417772"/>
          <a:ext cx="2305742" cy="1152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...</a:t>
          </a:r>
        </a:p>
      </dsp:txBody>
      <dsp:txXfrm>
        <a:off x="5580427" y="2417772"/>
        <a:ext cx="2305742" cy="1152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0ED3-B709-994B-94E1-7B83166DD971}" type="datetimeFigureOut">
              <a:rPr lang="ru-RU" smtClean="0"/>
              <a:t>16.10.2020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F42F8-D251-6842-955F-B0C08B97A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D32F-CB3D-974A-8608-40A19AEF1C60}" type="datetime1">
              <a:rPr lang="ru-RU" smtClean="0"/>
              <a:t>16.10.2020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F661-0C02-9E40-BFA7-96435E799DC5}" type="datetime1">
              <a:rPr lang="ru-RU" smtClean="0"/>
              <a:t>16.10.2020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AE7D-5608-384B-989D-D0CDE0C20EB3}" type="datetime1">
              <a:rPr lang="ru-RU" smtClean="0"/>
              <a:t>16.10.2020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1DF5-5774-3643-ABCB-F1AD4950AC2B}" type="datetime1">
              <a:rPr lang="ru-RU" smtClean="0"/>
              <a:t>16.10.2020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7C3A-6233-504C-BC2B-3314E3C7B879}" type="datetime1">
              <a:rPr lang="ru-RU" smtClean="0"/>
              <a:t>16.10.2020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1AEB-CD4C-C540-BF54-F6C35034E331}" type="datetime1">
              <a:rPr lang="ru-RU" smtClean="0"/>
              <a:t>16.10.2020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4D3F-EDEE-384C-A8D8-9B7454D6500E}" type="datetime1">
              <a:rPr lang="ru-RU" smtClean="0"/>
              <a:t>16.10.2020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51F-1DC8-584F-80ED-774793BB03DA}" type="datetime1">
              <a:rPr lang="ru-RU" smtClean="0"/>
              <a:t>16.10.2020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358-B552-4641-9535-8CF6CA74379D}" type="datetime1">
              <a:rPr lang="ru-RU" smtClean="0"/>
              <a:t>16.10.2020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53C1-DE5D-EC40-BC9A-40007899CF53}" type="datetime1">
              <a:rPr lang="ru-RU" smtClean="0"/>
              <a:t>16.10.2020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4579-07D1-6440-BA33-BA0FCDBE8DA7}" type="datetime1">
              <a:rPr lang="ru-RU" smtClean="0"/>
              <a:t>16.10.2020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092-4EF2-B242-80BF-C5131C9C3B96}" type="datetime1">
              <a:rPr lang="ru-RU" smtClean="0"/>
              <a:t>16.10.2020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858D-DC13-7F48-8EE5-FA8D0F7167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Анализ данных и системы поддержки принятия решений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822513"/>
          </a:xfrm>
        </p:spPr>
        <p:txBody>
          <a:bodyPr>
            <a:normAutofit/>
          </a:bodyPr>
          <a:lstStyle/>
          <a:p>
            <a:r>
              <a:rPr lang="ru-RU" dirty="0"/>
              <a:t>Судаков Владимир Анатольевич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sudakov@ws-dss.com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7726D-EB5B-A84F-AEAA-8E516CE6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247FA7-99A5-3C42-8168-9C08FADB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Стратегия – отображение множества состояний на действия. Могут быть стохастическими</a:t>
            </a:r>
          </a:p>
          <a:p>
            <a:r>
              <a:rPr lang="ru-RU" dirty="0"/>
              <a:t>Сигнал вознаграждения – вознаграждение на каждом временном шаге. Цель агента – максимизировать полное вознаграждение</a:t>
            </a:r>
          </a:p>
          <a:p>
            <a:r>
              <a:rPr lang="ru-RU" dirty="0"/>
              <a:t>Функция ценности – полное вознаграждение в будущем, если агент начнет работу в данном состоянии. Показывает, что хорошо в длительной перспективе.</a:t>
            </a:r>
          </a:p>
          <a:p>
            <a:r>
              <a:rPr lang="ru-RU" dirty="0"/>
              <a:t>Модель – прогноз поведения среды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2265AA-5FC5-AE4A-80B6-AD4952CD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232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A2FAB-3C51-E24A-B197-E6C3A9D8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Это не только про роботов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62EC49-BA26-0B41-BAF3-E628A026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  <a:p>
            <a:r>
              <a:rPr lang="ru-RU" dirty="0"/>
              <a:t>Портфель инвестиций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C2A5C3-3AEE-DB46-9D47-74BBFBEE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81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8B0D9-9E4D-6842-80F5-F93EC85A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Крестики-нолики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FF6B19-4863-164D-9837-2F2D2AAC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Подготовим таблицу хранящую ценность каждого состояния игры.</a:t>
            </a:r>
          </a:p>
          <a:p>
            <a:r>
              <a:rPr lang="ru-RU" dirty="0"/>
              <a:t>Ценность выигрышного состояния - 1</a:t>
            </a:r>
          </a:p>
          <a:p>
            <a:r>
              <a:rPr lang="ru-RU" dirty="0"/>
              <a:t>Ценность остальных состояний  - 0.5</a:t>
            </a:r>
          </a:p>
          <a:p>
            <a:r>
              <a:rPr lang="ru-RU" dirty="0"/>
              <a:t>В основном ходим жадно – выбираем состояние с максимальной ценностью.</a:t>
            </a:r>
          </a:p>
          <a:p>
            <a:r>
              <a:rPr lang="ru-RU" dirty="0"/>
              <a:t>Иногда выбираем разведочный ход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54669F-0965-2443-A489-E9CC63FF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636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07005-64E2-AD4E-BEF6-B9A7AB18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641"/>
            <a:ext cx="7886700" cy="1325563"/>
          </a:xfrm>
        </p:spPr>
        <p:txBody>
          <a:bodyPr/>
          <a:lstStyle/>
          <a:p>
            <a:r>
              <a:rPr lang="ru-RU" dirty="0"/>
              <a:t>Корректируем ценности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61A96B-0742-BB4C-86B2-0684A500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89CC41-7E91-3742-A5B3-B4B80517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1" y="2051051"/>
            <a:ext cx="4292600" cy="430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/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87D93-14B1-9340-B0EA-80FBC3CA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16" y="1375204"/>
                <a:ext cx="5605334" cy="276999"/>
              </a:xfrm>
              <a:prstGeom prst="rect">
                <a:avLst/>
              </a:prstGeom>
              <a:blipFill>
                <a:blip r:embed="rId3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79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348F39-3E63-B346-BBB8-5F41EFA6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Эволюционный алгоритм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9ACBEC-6CE0-BE45-B556-00505615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Выбираем стратегию целиком (таблица в каких состояниях как ходить)</a:t>
            </a:r>
          </a:p>
          <a:p>
            <a:r>
              <a:rPr lang="ru-RU" dirty="0"/>
              <a:t>Начинаем ее немного менять. Например, случайно.</a:t>
            </a:r>
          </a:p>
          <a:p>
            <a:r>
              <a:rPr lang="ru-RU" dirty="0"/>
              <a:t>Смотрим на результат и выбираем лучшую стратегию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CFC4C-71C3-D047-B7A8-52E98B761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81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651C6-63C7-1C44-B2FB-6AC72847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DE2EFD-DC6A-0B41-9444-84C27CC6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78286"/>
            <a:ext cx="7886700" cy="4901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 классе</a:t>
            </a:r>
          </a:p>
          <a:p>
            <a:r>
              <a:rPr lang="ru-RU" sz="2400" dirty="0"/>
              <a:t>Придумать спецификацию класса агента – игрока</a:t>
            </a:r>
          </a:p>
          <a:p>
            <a:r>
              <a:rPr lang="ru-RU" sz="2400" dirty="0"/>
              <a:t>Выберем лучший вариант</a:t>
            </a:r>
          </a:p>
          <a:p>
            <a:pPr marL="0" indent="0">
              <a:buNone/>
            </a:pPr>
            <a:r>
              <a:rPr lang="ru-RU" sz="2400" dirty="0"/>
              <a:t>Дома</a:t>
            </a:r>
            <a:endParaRPr lang="en-US" sz="2400" dirty="0"/>
          </a:p>
          <a:p>
            <a:r>
              <a:rPr lang="ru-RU" sz="2400" dirty="0"/>
              <a:t>Написать класс, который берет два экземпляра классов агентов и играет</a:t>
            </a:r>
          </a:p>
          <a:p>
            <a:r>
              <a:rPr lang="ru-RU" sz="2400" dirty="0"/>
              <a:t>Реализовать игроков на на основе обучения с подкреплением и эволюционного подхода</a:t>
            </a:r>
          </a:p>
          <a:p>
            <a:r>
              <a:rPr lang="ru-RU" sz="2400" dirty="0"/>
              <a:t>Поведём состязание</a:t>
            </a:r>
          </a:p>
          <a:p>
            <a:r>
              <a:rPr lang="ru-RU" sz="2400" dirty="0"/>
              <a:t>Проверить: как лучше – корректировать ценности после всех ходов или только "жадных"?</a:t>
            </a:r>
          </a:p>
          <a:p>
            <a:r>
              <a:rPr lang="ru-RU" sz="2400" dirty="0"/>
              <a:t>Дополнение: победить </a:t>
            </a:r>
            <a:r>
              <a:rPr lang="en" sz="2400" dirty="0"/>
              <a:t>https://</a:t>
            </a:r>
            <a:r>
              <a:rPr lang="en" sz="2400" dirty="0" err="1"/>
              <a:t>github.com</a:t>
            </a:r>
            <a:r>
              <a:rPr lang="en" sz="2400" dirty="0"/>
              <a:t>/</a:t>
            </a:r>
            <a:r>
              <a:rPr lang="en" sz="2400" dirty="0" err="1"/>
              <a:t>dutch</a:t>
            </a:r>
            <a:r>
              <a:rPr lang="en" sz="2400" dirty="0"/>
              <a:t>-police/</a:t>
            </a:r>
            <a:r>
              <a:rPr lang="en" sz="2400" dirty="0" err="1"/>
              <a:t>TicTacToe</a:t>
            </a:r>
            <a:r>
              <a:rPr lang="en" sz="2400" dirty="0"/>
              <a:t>/blob/fb508335bc3a86faecb5c1c60d3bee94292f4635/</a:t>
            </a:r>
            <a:r>
              <a:rPr lang="en" sz="2400" dirty="0" err="1"/>
              <a:t>tictactoe.ipynb</a:t>
            </a: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1BF9DB-C4E1-8D4E-A7A2-54B7DF43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167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DCB7-5B65-4E41-BD8A-4B24CAD0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gym.openai.com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885BB6-4A47-D447-96AE-4CBF75F76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2731294"/>
            <a:ext cx="3810000" cy="2540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297E23-BD00-3D40-9030-9C999DF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16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132952E-2911-8242-96C8-C73209E7E8C6}"/>
              </a:ext>
            </a:extLst>
          </p:cNvPr>
          <p:cNvSpPr/>
          <p:nvPr/>
        </p:nvSpPr>
        <p:spPr>
          <a:xfrm>
            <a:off x="3960696" y="2026325"/>
            <a:ext cx="2168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84D"/>
                </a:solidFill>
                <a:latin typeface="ColfaxWeb"/>
              </a:rPr>
              <a:t>CartPole</a:t>
            </a:r>
            <a:endParaRPr lang="en" b="0" i="0" u="none" strike="noStrike" dirty="0">
              <a:solidFill>
                <a:srgbClr val="00384D"/>
              </a:solidFill>
              <a:effectLst/>
              <a:latin typeface="ColfaxWeb"/>
            </a:endParaRPr>
          </a:p>
        </p:txBody>
      </p:sp>
    </p:spTree>
    <p:extLst>
      <p:ext uri="{BB962C8B-B14F-4D97-AF65-F5344CB8AC3E}">
        <p14:creationId xmlns:p14="http://schemas.microsoft.com/office/powerpoint/2010/main" val="2001829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45055-1C34-6540-8047-D1BEAE36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15911"/>
          </a:xfrm>
        </p:spPr>
        <p:txBody>
          <a:bodyPr/>
          <a:lstStyle/>
          <a:p>
            <a:r>
              <a:rPr lang="en" dirty="0" err="1">
                <a:solidFill>
                  <a:srgbClr val="A90E1A"/>
                </a:solidFill>
                <a:latin typeface="Courier" pitchFamily="2" charset="0"/>
              </a:rPr>
              <a:t>random_agent.py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8500C1-0E82-814C-AD98-15AFA303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2435"/>
            <a:ext cx="7886700" cy="5205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import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0000FF"/>
                </a:solidFill>
                <a:latin typeface="Courier" pitchFamily="2" charset="0"/>
              </a:rPr>
              <a:t>gym</a:t>
            </a:r>
            <a:endParaRPr lang="en" sz="1400" dirty="0">
              <a:solidFill>
                <a:srgbClr val="0F7001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env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gym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make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'CartPole-v0'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i_episode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20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observation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reset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for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t </a:t>
            </a:r>
            <a:r>
              <a:rPr lang="en" sz="1400" b="1" dirty="0">
                <a:solidFill>
                  <a:srgbClr val="9700FF"/>
                </a:solidFill>
                <a:latin typeface="Courier" pitchFamily="2" charset="0"/>
              </a:rPr>
              <a:t>in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range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100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</a:t>
            </a:r>
            <a:r>
              <a:rPr lang="en" sz="1400" i="1" dirty="0" err="1">
                <a:solidFill>
                  <a:srgbClr val="336E6D"/>
                </a:solidFill>
                <a:latin typeface="Courier" pitchFamily="2" charset="0"/>
              </a:rPr>
              <a:t>env.render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()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 print(observation)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action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action_space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sample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i="1" dirty="0">
                <a:solidFill>
                  <a:srgbClr val="336E6D"/>
                </a:solidFill>
                <a:latin typeface="Courier" pitchFamily="2" charset="0"/>
              </a:rPr>
              <a:t>#print(action)</a:t>
            </a:r>
            <a:endParaRPr lang="en" sz="1400" dirty="0">
              <a:solidFill>
                <a:srgbClr val="336E6D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observation, reward, done, info 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=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step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(action)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(observation)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if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 done: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dirty="0">
                <a:solidFill>
                  <a:srgbClr val="0F7001"/>
                </a:solidFill>
                <a:latin typeface="Courier" pitchFamily="2" charset="0"/>
              </a:rPr>
              <a:t>print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"Episode finished after </a:t>
            </a:r>
            <a:r>
              <a:rPr lang="en" sz="1400" b="1" dirty="0">
                <a:solidFill>
                  <a:srgbClr val="AB4F75"/>
                </a:solidFill>
                <a:latin typeface="Courier" pitchFamily="2" charset="0"/>
              </a:rPr>
              <a:t>{}</a:t>
            </a:r>
            <a:r>
              <a:rPr lang="en" sz="1400" dirty="0">
                <a:solidFill>
                  <a:srgbClr val="A90E1A"/>
                </a:solidFill>
                <a:latin typeface="Courier" pitchFamily="2" charset="0"/>
              </a:rPr>
              <a:t> </a:t>
            </a:r>
            <a:r>
              <a:rPr lang="en" sz="1400" dirty="0" err="1">
                <a:solidFill>
                  <a:srgbClr val="A90E1A"/>
                </a:solidFill>
                <a:latin typeface="Courier" pitchFamily="2" charset="0"/>
              </a:rPr>
              <a:t>timesteps"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format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(t</a:t>
            </a:r>
            <a:r>
              <a:rPr lang="en" sz="1400" dirty="0">
                <a:solidFill>
                  <a:srgbClr val="535353"/>
                </a:solidFill>
                <a:latin typeface="Courier" pitchFamily="2" charset="0"/>
              </a:rPr>
              <a:t>+1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))</a:t>
            </a:r>
            <a:endParaRPr lang="en" sz="1400" dirty="0">
              <a:solidFill>
                <a:srgbClr val="A90E1A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            </a:t>
            </a:r>
            <a:r>
              <a:rPr lang="en" sz="1400" b="1" dirty="0">
                <a:solidFill>
                  <a:srgbClr val="0F7001"/>
                </a:solidFill>
                <a:latin typeface="Courier" pitchFamily="2" charset="0"/>
              </a:rPr>
              <a:t>break</a:t>
            </a:r>
            <a:endParaRPr lang="en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env</a:t>
            </a:r>
            <a:r>
              <a:rPr lang="en" sz="1400" dirty="0" err="1">
                <a:solidFill>
                  <a:srgbClr val="535353"/>
                </a:solidFill>
                <a:latin typeface="Courier" pitchFamily="2" charset="0"/>
              </a:rPr>
              <a:t>.</a:t>
            </a:r>
            <a:r>
              <a:rPr lang="en" sz="1400" dirty="0" err="1">
                <a:solidFill>
                  <a:srgbClr val="262626"/>
                </a:solidFill>
                <a:latin typeface="Courier" pitchFamily="2" charset="0"/>
              </a:rPr>
              <a:t>close</a:t>
            </a:r>
            <a:r>
              <a:rPr lang="en" sz="1400" dirty="0">
                <a:solidFill>
                  <a:srgbClr val="262626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endParaRPr lang="ru-RU" sz="1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126897-AAE6-8C43-997C-25BEEC58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406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B3ED5-18F8-1C4B-A2A8-D005E3A3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Табличные методы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752023-985A-9D4D-8E11-66E079BAB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Пространство состояний и действий мало</a:t>
            </a:r>
          </a:p>
          <a:p>
            <a:r>
              <a:rPr lang="ru-RU" dirty="0"/>
              <a:t>Функцию ценности можно представить в виде таблицы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EDFB04-2932-0F4E-9235-E4D38076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59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304C6-6365-C040-BB67-7B8CBFFB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многоруком бандите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AF845-9131-E04D-A3E0-C0BEED306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46539" cy="4351338"/>
          </a:xfrm>
        </p:spPr>
        <p:txBody>
          <a:bodyPr/>
          <a:lstStyle/>
          <a:p>
            <a:r>
              <a:rPr lang="ru-RU" dirty="0"/>
              <a:t>Выбор одного из </a:t>
            </a:r>
            <a:r>
              <a:rPr lang="en-US" dirty="0"/>
              <a:t>k </a:t>
            </a:r>
            <a:r>
              <a:rPr lang="ru-RU" dirty="0"/>
              <a:t>действий</a:t>
            </a:r>
          </a:p>
          <a:p>
            <a:r>
              <a:rPr lang="ru-RU" dirty="0"/>
              <a:t>Получаем вознаграждение по стационарному распределению</a:t>
            </a:r>
          </a:p>
          <a:p>
            <a:r>
              <a:rPr lang="ru-RU" dirty="0"/>
              <a:t>Цель – максимальное вознаграждение за период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CD1FA0-FE0A-ED4B-9C9F-9EF1773B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19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AC29E7-85C4-FA40-B561-3373B395B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189" y="140313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5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549F6-1419-C14C-A373-617B80A3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A6F52-047A-3144-B857-AB8214FB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Зачем мы учим машины? Например, прогноз продаж</a:t>
            </a:r>
          </a:p>
          <a:p>
            <a:r>
              <a:rPr lang="ru-RU" dirty="0"/>
              <a:t>Какие у нас цели?</a:t>
            </a:r>
          </a:p>
          <a:p>
            <a:r>
              <a:rPr lang="ru-RU" dirty="0"/>
              <a:t>А какие цели у заказчика?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DED8C7-45DA-BC44-9112-D67190A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668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B99E0-B8FF-DF49-B150-87B7F69E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Ценность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действия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действие выбранное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- вознаграждение на временном шаге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Проблема: достоверно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не известно </a:t>
                </a:r>
              </a:p>
              <a:p>
                <a:pPr marL="0" indent="0">
                  <a:buNone/>
                </a:pPr>
                <a:r>
                  <a:rPr lang="ru-RU" dirty="0"/>
                  <a:t>Ищем оценку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близкую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1CE4F92-4DAB-EE45-9D3E-AB7E2C982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36549-B974-F146-801E-79997C68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616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58241-98C3-0A49-8576-7AB9274F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Какое действие выбрать?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Жадное: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Исследовательское – случайное. Оно позволяет улучшить оценку. А в перспективе и вознаграждение.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Это сложная задача</a:t>
                </a:r>
              </a:p>
              <a:p>
                <a:pPr marL="0" indent="0">
                  <a:buNone/>
                </a:pPr>
                <a:r>
                  <a:rPr lang="ru-RU" dirty="0"/>
                  <a:t>Часто распределение не стационарно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B961E90-A0E9-1940-ABC7-3FFB8EEF7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4CB952-31A7-0349-B9FA-6A78A10B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096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CDBE5-4652-9242-AD1C-71F17D8E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Выборочное среднее оценки ценности действий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Выборочное среднее:</a:t>
                </a:r>
                <a:endParaRPr lang="ru-RU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/>
                                    <m:t>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По закону больших чисел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95FF281-7620-AF4C-A474-1C1607012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81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02B6-4C4D-194F-A484-537833FA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385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E8E41-9E6D-4F4E-BE97-E79BD98A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распределения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A72E80F-1E55-6548-9B59-1E05228B6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59" y="1690688"/>
            <a:ext cx="7422635" cy="458030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7135D1-1EE6-8540-9E5E-15EB59DF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422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9893-484C-D341-A001-6D69013D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Как вычислить?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04BB367-9C85-4245-A929-7D9DC8F148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6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E3159F-73A6-E145-80B7-01707C2D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738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F24A9-2400-384C-BD47-42D9BB4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Инкрементная реализация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sz="2000" dirty="0" err="1"/>
                  <a:t>НоваяОценка</a:t>
                </a:r>
                <a:r>
                  <a:rPr lang="ru-RU" sz="2000" dirty="0"/>
                  <a:t> </a:t>
                </a:r>
                <a:r>
                  <a:rPr lang="en-US" sz="2000" dirty="0"/>
                  <a:t>&lt;- </a:t>
                </a:r>
                <a:r>
                  <a:rPr lang="ru-RU" sz="2000" dirty="0" err="1"/>
                  <a:t>СтараяОценка</a:t>
                </a:r>
                <a:r>
                  <a:rPr lang="ru-RU" sz="2000" dirty="0"/>
                  <a:t> + </a:t>
                </a:r>
                <a:r>
                  <a:rPr lang="ru-RU" sz="2000" dirty="0" err="1"/>
                  <a:t>РазмерШага</a:t>
                </a:r>
                <a:r>
                  <a:rPr lang="en-US" sz="2000" dirty="0"/>
                  <a:t>[</a:t>
                </a:r>
                <a:r>
                  <a:rPr lang="ru-RU" sz="2000" dirty="0"/>
                  <a:t>Цель- </a:t>
                </a:r>
                <a:r>
                  <a:rPr lang="ru-RU" sz="2000" dirty="0" err="1"/>
                  <a:t>СтараяОценка</a:t>
                </a:r>
                <a:r>
                  <a:rPr lang="en-US" sz="2000" dirty="0"/>
                  <a:t>]</a:t>
                </a:r>
                <a:endParaRPr lang="ru-RU" sz="2000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34C681-A645-F84F-ABE8-18B20F1171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33041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E1F47B-B0E6-2348-81FD-6C4D907B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6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69EE4-42A3-A94C-B227-6919C9AD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Бандита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4CB2CAB-FDA9-8543-A4AD-5A66D36D3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85" y="1528142"/>
            <a:ext cx="8490616" cy="284615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BF409D-2F2B-1D47-9BA4-3EE1C0CD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72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F46FE-1A15-6641-BB5A-D232EF7E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Нестационарная 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Имеет смысл придавать больший вес недавним наблюдениям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2F28949-AEA4-B043-923C-2670B4842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362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4C990C-F6F9-C64F-BDF4-AEDBF511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018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9D5F2-0421-FA47-91A6-05AE1AF0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Взвешенная средняя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/>
                  <a:t>дома доказать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Обозначим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dirty="0"/>
                  <a:t> - выборочна средняя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AA1882B-0082-044E-AC12-3C8EAEA46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207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80E915-6A05-F946-9A70-0226D817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33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3C69E-83ED-004D-83A2-EC2A1221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Условия сходимости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ru-RU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Для каких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работает?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01D76D9-5326-B34E-88EB-1B7AFCE8D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33626" b="-108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D6AC0A-B355-FB49-BFF2-1DF483AE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50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EA8C8-35CD-6B41-BF64-19C5BEE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0D7B0-2D1E-A944-B9EC-69A39F6B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Прибыль (важность не велика в краткосрочной перспективе)</a:t>
            </a:r>
          </a:p>
          <a:p>
            <a:r>
              <a:rPr lang="ru-RU" dirty="0"/>
              <a:t>Доля рынка (важность велика)</a:t>
            </a:r>
          </a:p>
          <a:p>
            <a:r>
              <a:rPr lang="ru-RU" dirty="0"/>
              <a:t>Сделать людей счастливыми</a:t>
            </a:r>
          </a:p>
          <a:p>
            <a:r>
              <a:rPr lang="ru-RU" dirty="0"/>
              <a:t>Прославится</a:t>
            </a:r>
          </a:p>
          <a:p>
            <a:r>
              <a:rPr lang="ru-RU" dirty="0"/>
              <a:t>Обеспечить долгую, стабильную жизнь компании</a:t>
            </a:r>
          </a:p>
          <a:p>
            <a:r>
              <a:rPr lang="ru-RU" dirty="0"/>
              <a:t>Не знают....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032066-212C-454A-838E-68B5B4A5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458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B59BA-84A2-1E42-AF06-58CD2911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Реализовать 10-рукий испытательный стенд</a:t>
                </a:r>
              </a:p>
              <a:p>
                <a:pPr marL="0" indent="0">
                  <a:buNone/>
                </a:pPr>
                <a:r>
                  <a:rPr lang="ru-RU" dirty="0"/>
                  <a:t>Все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изначально равны</a:t>
                </a:r>
              </a:p>
              <a:p>
                <a:pPr marL="0" indent="0">
                  <a:buNone/>
                </a:pPr>
                <a:r>
                  <a:rPr lang="ru-RU" dirty="0"/>
                  <a:t>Далее изменяются путем независимых случайных блужданий</a:t>
                </a: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Используйте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жадную стратегию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ru-RU" dirty="0"/>
                  <a:t>)</a:t>
                </a:r>
              </a:p>
              <a:p>
                <a:pPr marL="0" indent="0">
                  <a:buNone/>
                </a:pPr>
                <a:r>
                  <a:rPr lang="ru-RU" dirty="0"/>
                  <a:t>Используйте методы: 1) выборочного среднего, 2) постоянный шаг</a:t>
                </a:r>
              </a:p>
              <a:p>
                <a:pPr marL="0" indent="0">
                  <a:buNone/>
                </a:pPr>
                <a:r>
                  <a:rPr lang="ru-RU" dirty="0"/>
                  <a:t>Постройте графики среднего вознаграждения и процента оптимальных действий для периода в 10000 шагов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565DB1-2FEE-324E-8954-00C1BDDA6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r="-1447" b="-8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10D2F7-61C4-264C-9F4A-01490B82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117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FAC5A-4E8E-A243-A98F-752F9A1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выбирать начальные значения?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приводит к смещению. Методы являются смещёнными в силу начальных оценок.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dirty="0"/>
                  <a:t> постоянно, то смещение не исчезает.</a:t>
                </a:r>
              </a:p>
              <a:p>
                <a:pPr marL="0" indent="0">
                  <a:buNone/>
                </a:pPr>
                <a:r>
                  <a:rPr lang="ru-RU" dirty="0"/>
                  <a:t>Идея – начальные ценности могут поощрять исследования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38CE31-3078-9347-B009-D0D1F3334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21201A-C500-9E46-8422-F541116B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479777-78C4-9043-A9EF-4D5AB1A40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33" y="4106862"/>
            <a:ext cx="5838768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08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006DD-A96F-144D-8320-EB63475D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Верхняя доверительная граница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Правильно ли выбирать жадные действия "без разбора"?</a:t>
                </a:r>
              </a:p>
              <a:p>
                <a:pPr marL="0" indent="0">
                  <a:buNone/>
                </a:pPr>
                <a:r>
                  <a:rPr lang="ru-RU" dirty="0"/>
                  <a:t>Давайте используем при выборе близость к максимальным и степень недостоверности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unc>
                      <m:funcPr>
                        <m:ctrlPr>
                          <a:rPr lang="e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</m:t>
                            </m:r>
                            <m:r>
                              <m:rPr>
                                <m:sty m:val="p"/>
                              </m:rPr>
                              <a:rPr lang="en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fun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- сколько раз действие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выбиралось ранее,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/>
                  <a:t> –</a:t>
                </a:r>
                <a:r>
                  <a:rPr lang="en-US" dirty="0"/>
                  <a:t> </a:t>
                </a:r>
                <a:r>
                  <a:rPr lang="ru-RU" dirty="0"/>
                  <a:t>степень исследования </a:t>
                </a:r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 , то ....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180D4AD-412D-FE4F-8D19-F4B165BE1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r="-804" b="-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D1C3C7-2523-4B40-AB3A-BDB3012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249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E02CC-C87C-6349-9B42-5704FD3F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по </a:t>
            </a:r>
            <a:r>
              <a:rPr lang="en" dirty="0"/>
              <a:t>Upper-Confidence-Bound </a:t>
            </a:r>
            <a:r>
              <a:rPr lang="ru-RU" dirty="0"/>
              <a:t>(</a:t>
            </a:r>
            <a:r>
              <a:rPr lang="en-US" dirty="0"/>
              <a:t>UCB</a:t>
            </a:r>
            <a:r>
              <a:rPr lang="ru-RU" dirty="0"/>
              <a:t>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F220EB-25E3-AF41-9BB4-AF02A6305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55" y="2615706"/>
            <a:ext cx="7797298" cy="35076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043FFD-7DEC-9140-A4E7-2FF2C303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368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482DB-135E-2944-AA60-3C7452A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метод бандита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Введем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количественное предпочтение действия</a:t>
                </a:r>
              </a:p>
              <a:p>
                <a:r>
                  <a:rPr lang="ru-RU" dirty="0"/>
                  <a:t>Чем больше предпочтение, тем чаще выбирается действие. </a:t>
                </a:r>
              </a:p>
              <a:p>
                <a:r>
                  <a:rPr lang="ru-RU" dirty="0"/>
                  <a:t>Но это не вознаграждение!</a:t>
                </a:r>
              </a:p>
              <a:p>
                <a:r>
                  <a:rPr lang="ru-RU" dirty="0"/>
                  <a:t>Вероятности выбора действий: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4DCE58C-74ED-CB43-AC1C-5E04D9224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8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514C8A-691E-1942-A155-32A1ECBE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097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69AD0-79CF-E847-B596-B9DE55E5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Обновление предпочтений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На каждом шаге после выбора действия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и получения вознаграждения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 :</a:t>
                </a:r>
                <a:endParaRPr lang="en-US" dirty="0"/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)(1−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/>
                  <a:t>, где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/>
                  <a:t> – шаг,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dirty="0"/>
                  <a:t> - база вознаграждения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0C570F-6B7C-2B49-BAFA-B0F509474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128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930A8C-6009-9943-8717-7FCCD32E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654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5EB53-991E-134B-9881-782DC06F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градиентного алгоритма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8BEECCE-42DC-AC4A-A576-EFE5271E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57966"/>
            <a:ext cx="7469992" cy="382499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28B45A-F141-9046-AADF-5EFA2A5C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359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809C9-D2EB-3144-93EE-0B26C03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эффективности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C60D8F1-E78E-D84B-B21D-4DB972611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123" y="1806939"/>
            <a:ext cx="7163568" cy="402544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E2A4C-E7C5-274F-9F69-48CC741E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695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92D1F-D988-9D4C-8053-87BA6CFD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Марковский процесс принятия решений (</a:t>
            </a:r>
            <a:r>
              <a:rPr lang="en-US" dirty="0"/>
              <a:t>MDP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ценность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ценность состояния при условии выбора оптимального действия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A999C43-BB6B-2F43-9036-B84A91F5E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F24E39-1C3D-8F40-9BA0-F8968F31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9D9B17-D635-3C47-9245-B2CF1811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01" y="3120081"/>
            <a:ext cx="5597120" cy="195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1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46DA4-E1C8-ED4C-9A96-788DCD60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Конечный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Множество состояний, действий и вознаграждений конечно</a:t>
                </a:r>
              </a:p>
              <a:p>
                <a:pPr marL="0" indent="0">
                  <a:buNone/>
                </a:pPr>
                <a:r>
                  <a:rPr lang="ru-RU" dirty="0"/>
                  <a:t>Вероятность состояния и вознаграждения зависит только от предыдущего состояния и действия: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F73906-1E01-1E42-9587-0D1D1F45C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17642" cy="4785240"/>
              </a:xfrm>
              <a:blipFill>
                <a:blip r:embed="rId2"/>
                <a:stretch>
                  <a:fillRect l="-1527" t="-2387" b="-37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742203-1EDA-DC45-A183-9D43EEF7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5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5E793-0F76-9948-B91B-2F0632A4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Реальные цели прогноза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40CFC-F40F-7945-BD47-5F9142FCC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38" y="1690689"/>
            <a:ext cx="8146123" cy="425291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7BE7E2-CF04-AE47-A521-4870772C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948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6A734-945D-7F40-83E7-47CD32A5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4241A2-F199-254F-B36C-53DA029ED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6257" b="-3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24F560-77CD-E74A-8705-06687286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06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23C90-A665-9849-8A2A-16A93228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Робот уборщик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54DD49-DB49-774B-88A4-781553903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26" y="1879028"/>
            <a:ext cx="8996947" cy="275316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0A95F9-2D56-4E4C-A7BC-50FED372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379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EB1F6-C15D-B441-B547-61FE17E9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04422-6A60-934D-A488-5EF03E368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Максимизация </a:t>
            </a:r>
            <a:r>
              <a:rPr lang="ru-RU" dirty="0" err="1"/>
              <a:t>мат.ожидания</a:t>
            </a:r>
            <a:r>
              <a:rPr lang="ru-RU" dirty="0"/>
              <a:t> вознаграждения</a:t>
            </a:r>
          </a:p>
          <a:p>
            <a:r>
              <a:rPr lang="ru-RU" dirty="0"/>
              <a:t>Вознаграждение – должно быть за достижение цели, а не за хорошие априорно ходы</a:t>
            </a:r>
          </a:p>
          <a:p>
            <a:r>
              <a:rPr lang="ru-RU" dirty="0"/>
              <a:t>Априорная информация может быть в функции ценности</a:t>
            </a:r>
          </a:p>
          <a:p>
            <a:r>
              <a:rPr lang="ru-RU" dirty="0"/>
              <a:t>Нужно сообщить что следует достичь, а не как это сделать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5B82F0-243E-F843-8874-866F920A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874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8A7F4-064F-D542-941F-06F2DEC5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Ожидаемый доход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время завершения эпизода (в общем случае случайна)</a:t>
                </a:r>
              </a:p>
              <a:p>
                <a:pPr marL="0" indent="0">
                  <a:buNone/>
                </a:pPr>
                <a:r>
                  <a:rPr lang="ru-RU" dirty="0"/>
                  <a:t>А если взаимодействие бесконечно?</a:t>
                </a:r>
              </a:p>
              <a:p>
                <a:pPr marL="0" indent="0">
                  <a:buNone/>
                </a:pPr>
                <a:r>
                  <a:rPr lang="ru-RU" dirty="0"/>
                  <a:t>То доход может быть бесконечным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73F4610-3887-064C-95A7-EF8BAFF03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38920C-A031-FC46-BE36-2C217A3E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441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BC48E-427D-B24C-A49D-C0FB3C23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Обесценивание дохода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коэффициент обесценивания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ru-RU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Доказать.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4BD1AA-DF6B-504A-A3CC-A386E0D9D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1608" t="-31335" b="-138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754C88-8D10-854A-86A7-3B561C23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319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0E7D-E28D-384B-92E4-A12B2D1E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B0E598-CAC1-6941-B849-E038B4B7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Задача: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Эпизодическая или бесконечная?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2C9DAE-3A73-024E-850A-FD114770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70E861-7415-EC4A-893C-2F7DEDF0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06" y="2389144"/>
            <a:ext cx="4688188" cy="26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51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35850-1840-CC46-BA87-ABB13E5F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Упражнение: Лабиринт и робот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F964D-5043-A146-9D39-65E67CB91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Пусть цель обучить робота выходить из лабиринта.</a:t>
            </a:r>
          </a:p>
          <a:p>
            <a:pPr marL="0" indent="0">
              <a:buNone/>
            </a:pPr>
            <a:r>
              <a:rPr lang="ru-RU" dirty="0"/>
              <a:t>Мы решили: давать +1 за каждый выход из лабиринта, 0 в остальных случаях. </a:t>
            </a:r>
          </a:p>
          <a:p>
            <a:pPr marL="0" indent="0">
              <a:buNone/>
            </a:pPr>
            <a:r>
              <a:rPr lang="ru-RU" dirty="0"/>
              <a:t>Рассматриваем задачу как эпизодическую.</a:t>
            </a:r>
          </a:p>
          <a:p>
            <a:pPr marL="0" indent="0">
              <a:buNone/>
            </a:pPr>
            <a:r>
              <a:rPr lang="ru-RU" dirty="0"/>
              <a:t>Цель – максимизировать полное вознаграждение.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Гоняем агента, но прогресса нет. Почему?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549416-262B-BE41-A440-57DB2BDF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936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AABE3-9D9E-8140-B624-4BFC01AC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Как определить: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эпизодических задач?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DE8F41-0417-774D-92CF-F71170E654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7F2B62-A494-2A47-B32C-F39F63C8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930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890EA-960F-D846-AB4D-00BE12C4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Унифицированное представление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B6A708-8DC3-5946-A82D-398FF75BC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11" y="2766219"/>
            <a:ext cx="7051990" cy="132556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A98C7A-FEBA-7542-904E-7CEFAAC7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/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CC745EC-A138-8A42-91ED-CCB57AA7D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11" y="4399224"/>
                <a:ext cx="6936946" cy="871201"/>
              </a:xfrm>
              <a:prstGeom prst="rect">
                <a:avLst/>
              </a:prstGeom>
              <a:blipFill>
                <a:blip r:embed="rId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57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A095E-3E51-C544-8691-9D0431AD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Стратегии (</a:t>
            </a:r>
            <a:r>
              <a:rPr lang="en-US" dirty="0"/>
              <a:t>policies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Если агент следует стратегии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в момент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, то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вероятность действия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в состоянии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Задача: записать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 через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BD75F4-90E6-1A40-A639-A15BF1E0C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0F17B2-2D6F-7147-A9F5-76B6AB2E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296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961BA-3467-AD48-9944-67D85E50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достижению целей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1EA6246-5488-5D44-9AF1-FB7A9453B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655688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25EAD5B-86F7-AC4F-809B-04EB2316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4021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A783B-CEC3-4346-8233-D3E76B3D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ценности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функция ценности – это ожидаемый доход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состояния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функция ценности действия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можно получить из опыта (метод Монте-Карло)</a:t>
                </a:r>
              </a:p>
              <a:p>
                <a:pPr marL="0" indent="0">
                  <a:buNone/>
                </a:pPr>
                <a:r>
                  <a:rPr lang="ru-RU" dirty="0"/>
                  <a:t>Если состояний много, то приходится аппроксимировать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272EF9-8EC1-C541-8B60-4C89BF6E07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8243501" cy="4895851"/>
              </a:xfrm>
              <a:blipFill>
                <a:blip r:embed="rId2"/>
                <a:stretch>
                  <a:fillRect l="-1382" t="-23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7520E-68E9-B342-A31C-DCF7E80D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963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5CFAA-C479-6F46-9067-7C3C8F0E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9357"/>
            <a:ext cx="7886700" cy="759339"/>
          </a:xfrm>
        </p:spPr>
        <p:txBody>
          <a:bodyPr/>
          <a:lstStyle/>
          <a:p>
            <a:r>
              <a:rPr lang="ru-RU" dirty="0"/>
              <a:t>Фундаментальное свойство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04C0C0E-1EAA-4648-BA0B-766A78E91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1023"/>
                <a:ext cx="9143999" cy="3280203"/>
              </a:xfrm>
              <a:blipFill>
                <a:blip r:embed="rId2"/>
                <a:stretch>
                  <a:fillRect l="-8056" t="-35907" b="-51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45F564-52E4-564A-A38A-5E58BDAA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5D8867-E46B-854B-896D-36890A07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87" y="3717966"/>
            <a:ext cx="3814884" cy="27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04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B2612-168C-A74D-BE7D-F68379D9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Сеточный мир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Шаг за пределы сетки – штраф -1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А переводит в </a:t>
                </a:r>
                <a:r>
                  <a:rPr lang="en-US" dirty="0"/>
                  <a:t>A'</a:t>
                </a:r>
                <a:r>
                  <a:rPr lang="ru-RU" dirty="0"/>
                  <a:t>, вознаграждение  +10</a:t>
                </a:r>
              </a:p>
              <a:p>
                <a:pPr marL="0" indent="0">
                  <a:buNone/>
                </a:pPr>
                <a:r>
                  <a:rPr lang="ru-RU" dirty="0"/>
                  <a:t>Любой шаг из </a:t>
                </a:r>
                <a:r>
                  <a:rPr lang="en-US" dirty="0"/>
                  <a:t>B</a:t>
                </a:r>
                <a:r>
                  <a:rPr lang="ru-RU" dirty="0"/>
                  <a:t> переводит в </a:t>
                </a:r>
                <a:r>
                  <a:rPr lang="en-US" dirty="0"/>
                  <a:t>B'</a:t>
                </a:r>
                <a:r>
                  <a:rPr lang="ru-RU" dirty="0"/>
                  <a:t>, вознаграждение  +</a:t>
                </a:r>
                <a:r>
                  <a:rPr lang="en-US" dirty="0"/>
                  <a:t>5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Все прочие шаги – вознаграждение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7AAC4B-CC10-5B4D-873E-01DB1AC81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5528"/>
                <a:ext cx="8268215" cy="2517775"/>
              </a:xfrm>
              <a:blipFill>
                <a:blip r:embed="rId2"/>
                <a:stretch>
                  <a:fillRect l="-1534" t="-4020" r="-1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ED2597-75D6-1E44-8B25-0BA3E676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201148-6C87-6D44-ACEB-AC7A05F6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28" y="3913487"/>
            <a:ext cx="7740821" cy="261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83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89F6D-CD7E-A248-86D5-00BEB3DE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Оптимальная стратегия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Стратегия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>
                    <a:latin typeface="Cambria Math" panose="02040503050406030204" pitchFamily="18" charset="0"/>
                  </a:rPr>
                  <a:t> лучше или равна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 </a:t>
                </a:r>
                <a:r>
                  <a:rPr lang="ru-RU" dirty="0">
                    <a:latin typeface="Cambria Math" panose="02040503050406030204" pitchFamily="18" charset="0"/>
                  </a:rPr>
                  <a:t>если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Оптимальная стратегия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Может быть несколько оптимальных стратегий</a:t>
                </a:r>
              </a:p>
              <a:p>
                <a:pPr marL="0" indent="0">
                  <a:buNone/>
                </a:pPr>
                <a:r>
                  <a:rPr lang="ru-RU" dirty="0">
                    <a:latin typeface="Cambria Math" panose="02040503050406030204" pitchFamily="18" charset="0"/>
                  </a:rPr>
                  <a:t>Функция ценности оптимальной стратегии: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7BBB78-D45E-6D47-8317-46159A52DF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8C17C8-C3A7-8240-BF61-4D825830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247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2B596-F163-CA4B-A6EF-220701E1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57004" cy="1325563"/>
          </a:xfrm>
        </p:spPr>
        <p:txBody>
          <a:bodyPr/>
          <a:lstStyle/>
          <a:p>
            <a:r>
              <a:rPr lang="ru-RU" dirty="0"/>
              <a:t>Оптимальная ценность действий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914139-0E71-0849-B147-FD4184692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2E3D2E-A86E-A442-970B-D9681262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845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B1198-AC5C-144A-BC0B-A345E699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840259"/>
          </a:xfrm>
        </p:spPr>
        <p:txBody>
          <a:bodyPr/>
          <a:lstStyle/>
          <a:p>
            <a:r>
              <a:rPr lang="ru-RU" dirty="0"/>
              <a:t>Уравнение оптимальности Беллмана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568E3F-5E5E-3744-AC2A-9EEA7DF84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854" y="711029"/>
                <a:ext cx="8835081" cy="3675619"/>
              </a:xfrm>
              <a:blipFill>
                <a:blip r:embed="rId2"/>
                <a:stretch>
                  <a:fillRect l="-6178" t="-15172" b="-631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B09149-181F-DF4C-80B2-A705A6EB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55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21A58E-6669-7C4C-8692-EC935470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10" y="4747676"/>
            <a:ext cx="6624815" cy="21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8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BAB5A-066D-9D40-9B8D-2E51C082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задачи о сеточном мире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0AC613-ABD4-DF45-B23E-596CD119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C5B837-665B-274D-BA7E-596AC3CC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85" y="1892299"/>
            <a:ext cx="7164688" cy="27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1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FEC76-6C8B-324A-9AA3-6FF93760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MDP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Дан граф переходов: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Решение принимается только в верхнем состоянии: </a:t>
                </a:r>
                <a:r>
                  <a:rPr lang="en-US" dirty="0"/>
                  <a:t>left </a:t>
                </a:r>
                <a:r>
                  <a:rPr lang="ru-RU" dirty="0"/>
                  <a:t>или </a:t>
                </a:r>
                <a:r>
                  <a:rPr lang="en-US" dirty="0"/>
                  <a:t>right</a:t>
                </a:r>
              </a:p>
              <a:p>
                <a:pPr marL="0" indent="0">
                  <a:buNone/>
                </a:pPr>
                <a:r>
                  <a:rPr lang="ru-RU" dirty="0"/>
                  <a:t>Рядом с дугами записаны вознаграждения</a:t>
                </a:r>
              </a:p>
              <a:p>
                <a:pPr marL="0" indent="0">
                  <a:buNone/>
                </a:pPr>
                <a:r>
                  <a:rPr lang="ru-RU" dirty="0"/>
                  <a:t>Найти</a:t>
                </a:r>
                <a:r>
                  <a:rPr lang="en-US" dirty="0"/>
                  <a:t> </a:t>
                </a:r>
                <a:r>
                  <a:rPr lang="ru-RU" dirty="0"/>
                  <a:t>аналитически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вычислить их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;0.2;0.5;0.9</m:t>
                    </m:r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B3A47C5-C41B-2B4F-A987-0732FF190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714F72-1510-054D-AAC5-40F6C545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E76776-280C-2746-BDA3-21124135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622" y="1052621"/>
            <a:ext cx="3015049" cy="22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705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7AE5-0F7D-8A49-A61D-CCF8E016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на практике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Динамика среды точно не известна</a:t>
                </a:r>
              </a:p>
              <a:p>
                <a:r>
                  <a:rPr lang="ru-RU" dirty="0"/>
                  <a:t>Объем вычислений слишком велик</a:t>
                </a:r>
              </a:p>
              <a:p>
                <a:r>
                  <a:rPr lang="ru-RU" dirty="0"/>
                  <a:t>Не выполняется "марковость"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 задачах малой размерности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dirty="0"/>
                  <a:t> строят таблицу. Если она велика, то можем аппроксимировать функцией с параметрами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CFCB89-570B-B542-B129-8C1D69BDB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DD38FB-0324-D34B-A9F1-75C0B873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990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CEDEF-EC57-5344-BCE8-848105A9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Динамическое программирование (ДП)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2D5F1-BFF9-3845-AFBE-E0E22DE3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способ решения сложных задач путём разбиения их на более простые подзадачи. </a:t>
            </a:r>
          </a:p>
          <a:p>
            <a:pPr marL="0" indent="0">
              <a:buNone/>
            </a:pPr>
            <a:r>
              <a:rPr lang="ru-RU" dirty="0"/>
              <a:t>Алгоритм: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Разбиение задачи на подзадачи меньшего размера.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Нахождение оптимального решения подзадач рекурсивно, проделывая такой же </a:t>
            </a:r>
            <a:r>
              <a:rPr lang="ru-RU" dirty="0" err="1"/>
              <a:t>трехшаговый</a:t>
            </a:r>
            <a:r>
              <a:rPr lang="ru-RU" dirty="0"/>
              <a:t> алгоритм.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Использование полученного решения подзадач для конструирования решения исходной задачи.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4D54D4-A23D-B549-A2DC-07C12770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421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5213-2654-A746-A2BA-C4DC61C6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B7D5C47-9F4A-E248-8DCC-5EB9A9178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208464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CA9858-5BDE-9846-A118-BBD506EE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474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43229-8D89-8B45-989C-E6E9801B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Итеративное оценивание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зададим произвольное начальное приближение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далее будем итеративно находить: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Существует неподвижная точка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ru-RU" dirty="0"/>
                  <a:t>, так как уравнение Беллмана гарантируют выполнение равенства в этом случае</a:t>
                </a:r>
              </a:p>
              <a:p>
                <a:pPr marL="0" indent="0">
                  <a:buNone/>
                </a:pPr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последовательноять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сходится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12028B-78D7-D146-AE85-83A34234A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268215" cy="4351338"/>
              </a:xfrm>
              <a:blipFill>
                <a:blip r:embed="rId2"/>
                <a:stretch>
                  <a:fillRect l="-1378" t="-36257" r="-766" b="-14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717B92-F514-054F-A618-8D96D9AA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2041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975F8-1DF8-634F-887C-7C47AE6C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итеративного оценивания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A2AF9C-37A7-9940-B4B4-01B1A77D7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99" y="2068834"/>
            <a:ext cx="8251201" cy="356584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46ACE9-1487-644E-956F-8C524F44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496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2A102-E99B-B44A-B69C-F389E2C1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выберем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Будет ли такое действие лучше или хуже, если далее следовать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?</a:t>
                </a:r>
              </a:p>
              <a:p>
                <a:pPr marL="0" indent="0">
                  <a:buNone/>
                </a:pPr>
                <a:r>
                  <a:rPr lang="ru-RU" dirty="0"/>
                  <a:t>Ценность такого действия: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Сравним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DAF6CF-9767-BB4D-9255-731A69497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34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F6A5DC-51B2-D344-9E49-DA636C4B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1852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F83D2-0245-3C45-8508-C2363B199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8367069" cy="771696"/>
          </a:xfrm>
        </p:spPr>
        <p:txBody>
          <a:bodyPr/>
          <a:lstStyle/>
          <a:p>
            <a:r>
              <a:rPr lang="ru-RU" dirty="0"/>
              <a:t>Теорема об улучшении стратегии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детерминированные стратегии такие что: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Тогда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dirty="0"/>
                  <a:t>,</a:t>
                </a:r>
                <a:r>
                  <a:rPr lang="en-US" dirty="0"/>
                  <a:t> </a:t>
                </a:r>
                <a:r>
                  <a:rPr lang="ru-RU" dirty="0"/>
                  <a:t>т.е.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Док-во: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ru-RU" sz="2000" dirty="0"/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0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209FEBE-D043-0B49-97CC-C819BB265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08220"/>
                <a:ext cx="7886700" cy="5268743"/>
              </a:xfrm>
              <a:blipFill>
                <a:blip r:embed="rId2"/>
                <a:stretch>
                  <a:fillRect l="-1608" t="-2174" r="-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F95110-7AEA-D147-AEC0-DA366F94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3529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0B0C2-E3D9-814E-B351-8EEDD6CC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стратегии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Давайте изменим стратегию</a:t>
                </a:r>
                <a:r>
                  <a:rPr lang="en-US" dirty="0"/>
                  <a:t> </a:t>
                </a:r>
                <a:r>
                  <a:rPr lang="ru-RU" dirty="0"/>
                  <a:t>на жадную: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sz="2400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Жадная стратегия удовлетворяет условиям теоремы об улучшении стратегии.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885B66-7ADE-D94C-819B-4F47B34FC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 b="-152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F35FA2-FE04-5048-93F2-31EC55F8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0958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EAFD5-D99C-7C40-B95B-0E14A96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жадная стратегия не лучше?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То мы получили....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Что означает...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0908C2-2A5E-8A40-BC9A-C8D80A21A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3886F1-542B-EE42-8D01-C1797653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6653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BC25D-FAD4-FE4C-8F5D-475A3415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Стохастические стратегии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F32CB-B07D-8147-BDF9-1FA51C44A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Результаты справедливы и для стохастических стратегий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3685DE-D8A9-5D42-ABD7-2E4A3C41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5662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29111-174A-C647-B37B-D9C19E11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Итерации по стратегиям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56B27EE-4C00-F740-B1B6-A74CC8AAB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23" y="1540380"/>
            <a:ext cx="8253527" cy="5053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65850A-BD64-2145-80CA-CD189FFE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67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A4C28C-B02C-444D-87AB-F9A6C595C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93" y="2400707"/>
            <a:ext cx="6209613" cy="429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291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1D63D-C0F3-9546-A9C2-1D443AF0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0"/>
            <a:ext cx="8946292" cy="1325563"/>
          </a:xfrm>
        </p:spPr>
        <p:txBody>
          <a:bodyPr/>
          <a:lstStyle/>
          <a:p>
            <a:r>
              <a:rPr lang="ru-RU" dirty="0"/>
              <a:t>Домашнее задание: Аренда машин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/>
                  <a:t>Дано: </a:t>
                </a:r>
              </a:p>
              <a:p>
                <a:r>
                  <a:rPr lang="ru-RU" sz="2000" dirty="0"/>
                  <a:t>2 офиса по аренде машин</a:t>
                </a:r>
              </a:p>
              <a:p>
                <a:r>
                  <a:rPr lang="ru-RU" sz="2000" dirty="0"/>
                  <a:t>Прибыль от сдачи в аренду если машина есть - </a:t>
                </a:r>
                <a:r>
                  <a:rPr lang="en-US" sz="2000" dirty="0"/>
                  <a:t>$</a:t>
                </a:r>
                <a:r>
                  <a:rPr lang="ru-RU" sz="2000" dirty="0"/>
                  <a:t>10, а если нет - </a:t>
                </a:r>
                <a:r>
                  <a:rPr lang="en-US" sz="2000" dirty="0"/>
                  <a:t>$0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Перегон из офиса в офис стоит </a:t>
                </a:r>
                <a:r>
                  <a:rPr lang="en-US" sz="2000" dirty="0"/>
                  <a:t>$2</a:t>
                </a:r>
                <a:r>
                  <a:rPr lang="ru-RU" sz="2000" dirty="0"/>
                  <a:t>.</a:t>
                </a:r>
              </a:p>
              <a:p>
                <a:r>
                  <a:rPr lang="ru-RU" sz="2000" dirty="0"/>
                  <a:t>Потоки аренды и возвратов распределены по закону Пуассона: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  <a:p>
                <a:r>
                  <a:rPr lang="ru-RU" sz="2000" dirty="0"/>
                  <a:t>Аренда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Возвраты в офисе 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000" dirty="0"/>
                  <a:t>, в офисе 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В каждом офисе не более 20 машин</a:t>
                </a:r>
              </a:p>
              <a:p>
                <a:r>
                  <a:rPr lang="ru-RU" sz="2000" dirty="0"/>
                  <a:t>Перегнать можно не более 5 машин</a:t>
                </a:r>
              </a:p>
              <a:p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.9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Требуется:</a:t>
                </a:r>
              </a:p>
              <a:p>
                <a:r>
                  <a:rPr lang="ru-RU" sz="2000" dirty="0"/>
                  <a:t>Найти оптимальную стратегию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49138B5-40AA-4D41-8EEA-9FA57304D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8540"/>
                <a:ext cx="7886700" cy="5511113"/>
              </a:xfrm>
              <a:blipFill>
                <a:blip r:embed="rId2"/>
                <a:stretch>
                  <a:fillRect l="-804" t="-1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C1003-10AC-7E4F-B23A-B006243C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775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47FB8-1046-7546-BD99-D4D84AC6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Результат решения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F934C7-FA37-2142-AD69-AD97DE108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83" y="1111064"/>
            <a:ext cx="7091234" cy="463587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A018-22AA-BB48-A594-0B0A45D7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131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11932-9074-6B4F-9FC3-767E8BBD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1F6DA-EE3A-2A44-AF02-B804B51D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Обучение тому, что делать</a:t>
            </a:r>
          </a:p>
          <a:p>
            <a:r>
              <a:rPr lang="ru-RU" dirty="0"/>
              <a:t>Как отобразить ситуации на действия, чтобы максимизировать вознаграждение</a:t>
            </a:r>
          </a:p>
          <a:p>
            <a:r>
              <a:rPr lang="ru-RU" dirty="0"/>
              <a:t>Обучаемому не говорят, что делать</a:t>
            </a:r>
          </a:p>
          <a:p>
            <a:r>
              <a:rPr lang="ru-RU" dirty="0"/>
              <a:t>Он должен сам понять какие действия приносят максимальное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0DA245-2F72-494A-926B-09636E5A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974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7D4FF-396A-C947-85B9-64D7801D0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606AB2-C895-704A-B685-1A015C368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Autofit/>
          </a:bodyPr>
          <a:lstStyle/>
          <a:p>
            <a:r>
              <a:rPr lang="ru-RU" sz="2400" b="1" dirty="0" err="1"/>
              <a:t>Саттон</a:t>
            </a:r>
            <a:r>
              <a:rPr lang="ru-RU" sz="2400" dirty="0"/>
              <a:t> Ричард С., </a:t>
            </a:r>
            <a:r>
              <a:rPr lang="ru-RU" sz="2400" b="1" dirty="0" err="1"/>
              <a:t>Барто</a:t>
            </a:r>
            <a:r>
              <a:rPr lang="ru-RU" sz="2400" dirty="0"/>
              <a:t> Эндрю Г. </a:t>
            </a:r>
            <a:r>
              <a:rPr lang="ru-RU" sz="2400" b="1" dirty="0"/>
              <a:t>Обучение с подкреплением</a:t>
            </a:r>
          </a:p>
          <a:p>
            <a:r>
              <a:rPr lang="ru-RU" sz="2400" dirty="0"/>
              <a:t>Ларичев О.И. Теория и методы принятия решений, а также Хроника событий в Волшебных странах: учебник. – М.: Логос, 2000. – 296 с. </a:t>
            </a:r>
          </a:p>
          <a:p>
            <a:r>
              <a:rPr lang="ru-RU" sz="2400" dirty="0" err="1"/>
              <a:t>Афонин</a:t>
            </a:r>
            <a:r>
              <a:rPr lang="ru-RU" sz="2400" dirty="0"/>
              <a:t> К.А., </a:t>
            </a:r>
            <a:r>
              <a:rPr lang="ru-RU" sz="2400" dirty="0" err="1"/>
              <a:t>Бомас</a:t>
            </a:r>
            <a:r>
              <a:rPr lang="ru-RU" sz="2400" dirty="0"/>
              <a:t> В.В., Судаков В.А. Поддержка принятия многокритериальных решений по предпочтениям пользователя. СППР DSS/UTES. – М.:  Изд-во МАИ, 2006. – 169 с. </a:t>
            </a:r>
          </a:p>
          <a:p>
            <a:r>
              <a:rPr lang="ru-RU" sz="2400" dirty="0" err="1"/>
              <a:t>Бомас</a:t>
            </a:r>
            <a:r>
              <a:rPr lang="ru-RU" sz="2400" dirty="0"/>
              <a:t> В.В., Судаков В.А. Поддержка субъективных решений в многокритериальных задачах. – М.: Изд-во МАИ, 2011. – 173 с. </a:t>
            </a:r>
          </a:p>
          <a:p>
            <a:pPr lvl="0"/>
            <a:r>
              <a:rPr lang="ru-RU" sz="2400" dirty="0"/>
              <a:t>Лотов А.В., Поспелова И.И. Многокритериальные задачи принятия решений: учебное пособие. – </a:t>
            </a:r>
            <a:r>
              <a:rPr lang="ru-RU" sz="2400" dirty="0" err="1"/>
              <a:t>M</a:t>
            </a:r>
            <a:r>
              <a:rPr lang="ru-RU" sz="2400" dirty="0"/>
              <a:t>.: МАКС Пресс, 2008. – 197 с.</a:t>
            </a:r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D5AF44-A902-404E-B75A-EADB85AB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31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30C62-E82A-CC43-A1BC-4572ADCE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6BDCB-6CA8-1E4E-9F29-DAAA7CF74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методом проб и ошибок</a:t>
            </a:r>
          </a:p>
          <a:p>
            <a:r>
              <a:rPr lang="ru-RU" dirty="0"/>
              <a:t>Отложенное вознаграждение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F28BAD-BF43-EC41-8BAB-1ECA38FF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858D-DC13-7F48-8EE5-FA8D0F7167EE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79A2A-5D03-554A-8D32-781EDED7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26041"/>
            <a:ext cx="7611290" cy="33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755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1423</TotalTime>
  <Words>2322</Words>
  <Application>Microsoft Macintosh PowerPoint</Application>
  <PresentationFormat>Экран (4:3)</PresentationFormat>
  <Paragraphs>426</Paragraphs>
  <Slides>69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69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ColfaxWeb</vt:lpstr>
      <vt:lpstr>Courier</vt:lpstr>
      <vt:lpstr>Тема Office</vt:lpstr>
      <vt:lpstr>Анализ данных и системы поддержки принятия решений</vt:lpstr>
      <vt:lpstr>Про цели</vt:lpstr>
      <vt:lpstr>Цели</vt:lpstr>
      <vt:lpstr>Реальные цели прогноза</vt:lpstr>
      <vt:lpstr>Подходы к достижению целей</vt:lpstr>
      <vt:lpstr>Машинное обучение</vt:lpstr>
      <vt:lpstr>Обучение с подкреплением</vt:lpstr>
      <vt:lpstr>Литература</vt:lpstr>
      <vt:lpstr>Характеристики</vt:lpstr>
      <vt:lpstr>Основные понятия</vt:lpstr>
      <vt:lpstr>Это не только про роботов</vt:lpstr>
      <vt:lpstr>Крестики-нолики</vt:lpstr>
      <vt:lpstr>Корректируем ценности</vt:lpstr>
      <vt:lpstr>Эволюционный алгоритм</vt:lpstr>
      <vt:lpstr>Задача</vt:lpstr>
      <vt:lpstr>gym.openai.com</vt:lpstr>
      <vt:lpstr>random_agent.py</vt:lpstr>
      <vt:lpstr>Табличные методы решения</vt:lpstr>
      <vt:lpstr>Задача о многоруком бандите</vt:lpstr>
      <vt:lpstr>Ценность действий</vt:lpstr>
      <vt:lpstr>Какое действие выбрать?</vt:lpstr>
      <vt:lpstr>Выборочное среднее оценки ценности действий</vt:lpstr>
      <vt:lpstr>Пример распределения</vt:lpstr>
      <vt:lpstr>Реализация</vt:lpstr>
      <vt:lpstr>Инкрементная реализация</vt:lpstr>
      <vt:lpstr>Алгоритм Бандита</vt:lpstr>
      <vt:lpstr>Нестационарная задача</vt:lpstr>
      <vt:lpstr>Взвешенная средняя</vt:lpstr>
      <vt:lpstr>Условия сходимости</vt:lpstr>
      <vt:lpstr>Задание</vt:lpstr>
      <vt:lpstr>Как выбирать начальные значения?</vt:lpstr>
      <vt:lpstr>Верхняя доверительная граница</vt:lpstr>
      <vt:lpstr>Выбор по Upper-Confidence-Bound (UCB)</vt:lpstr>
      <vt:lpstr>Градиентный метод бандита</vt:lpstr>
      <vt:lpstr>Обновление предпочтений</vt:lpstr>
      <vt:lpstr>Качество градиентного алгоритма </vt:lpstr>
      <vt:lpstr>Сравнение эффективности</vt:lpstr>
      <vt:lpstr>Марковский процесс принятия решений (MDP)</vt:lpstr>
      <vt:lpstr>Конечный MDP</vt:lpstr>
      <vt:lpstr>MDP</vt:lpstr>
      <vt:lpstr>Пример: Робот уборщик</vt:lpstr>
      <vt:lpstr>Про цели</vt:lpstr>
      <vt:lpstr>Ожидаемый доход</vt:lpstr>
      <vt:lpstr>Обесценивание дохода</vt:lpstr>
      <vt:lpstr>Вопрос</vt:lpstr>
      <vt:lpstr>Упражнение: Лабиринт и робот</vt:lpstr>
      <vt:lpstr>Задача</vt:lpstr>
      <vt:lpstr>Унифицированное представление</vt:lpstr>
      <vt:lpstr>Стратегии (policies)</vt:lpstr>
      <vt:lpstr>Функция ценности</vt:lpstr>
      <vt:lpstr>Фундаментальное свойство</vt:lpstr>
      <vt:lpstr>Сеточный мир</vt:lpstr>
      <vt:lpstr>Оптимальная стратегия</vt:lpstr>
      <vt:lpstr>Оптимальная ценность действий</vt:lpstr>
      <vt:lpstr>Уравнение оптимальности Беллмана</vt:lpstr>
      <vt:lpstr>Решение задачи о сеточном мире</vt:lpstr>
      <vt:lpstr>Пример MDP</vt:lpstr>
      <vt:lpstr>Проблемы на практике</vt:lpstr>
      <vt:lpstr>Динамическое программирование (ДП)</vt:lpstr>
      <vt:lpstr>Итеративное оценивание</vt:lpstr>
      <vt:lpstr>Алгоритм итеративного оценивания</vt:lpstr>
      <vt:lpstr>Улучшение стратегии</vt:lpstr>
      <vt:lpstr>Теорема об улучшении стратегии</vt:lpstr>
      <vt:lpstr>Улучшение стратегии</vt:lpstr>
      <vt:lpstr>А если жадная стратегия не лучше?</vt:lpstr>
      <vt:lpstr>Стохастические стратегии</vt:lpstr>
      <vt:lpstr>Итерации по стратегиям</vt:lpstr>
      <vt:lpstr>Домашнее задание: Аренда машин</vt:lpstr>
      <vt:lpstr>Результат решения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поддержки принятия решений современное состояние и перспективы развития</dc:title>
  <dc:creator>Пользователь Microsoft Office</dc:creator>
  <cp:lastModifiedBy>Microsoft Office User</cp:lastModifiedBy>
  <cp:revision>177</cp:revision>
  <dcterms:created xsi:type="dcterms:W3CDTF">2016-10-02T08:06:42Z</dcterms:created>
  <dcterms:modified xsi:type="dcterms:W3CDTF">2020-10-16T20:35:23Z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19566735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S9.0.1</vt:lpwstr>
  </property>
</Properties>
</file>